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563" r:id="rId6"/>
    <p:sldMasterId id="2147483660" r:id="rId7"/>
  </p:sldMasterIdLst>
  <p:notesMasterIdLst>
    <p:notesMasterId r:id="rId43"/>
  </p:notesMasterIdLst>
  <p:sldIdLst>
    <p:sldId id="2076138216" r:id="rId8"/>
    <p:sldId id="2170" r:id="rId9"/>
    <p:sldId id="2171" r:id="rId10"/>
    <p:sldId id="2172" r:id="rId11"/>
    <p:sldId id="2173" r:id="rId12"/>
    <p:sldId id="2175" r:id="rId13"/>
    <p:sldId id="2176" r:id="rId14"/>
    <p:sldId id="2177" r:id="rId15"/>
    <p:sldId id="2178" r:id="rId16"/>
    <p:sldId id="2179" r:id="rId17"/>
    <p:sldId id="2180" r:id="rId18"/>
    <p:sldId id="2181" r:id="rId19"/>
    <p:sldId id="2182" r:id="rId20"/>
    <p:sldId id="2183" r:id="rId21"/>
    <p:sldId id="2184" r:id="rId22"/>
    <p:sldId id="1990" r:id="rId23"/>
    <p:sldId id="2049" r:id="rId24"/>
    <p:sldId id="2185" r:id="rId25"/>
    <p:sldId id="2186" r:id="rId26"/>
    <p:sldId id="2187" r:id="rId27"/>
    <p:sldId id="2189" r:id="rId28"/>
    <p:sldId id="2190" r:id="rId29"/>
    <p:sldId id="2191" r:id="rId30"/>
    <p:sldId id="2192" r:id="rId31"/>
    <p:sldId id="2194" r:id="rId32"/>
    <p:sldId id="2200" r:id="rId33"/>
    <p:sldId id="2201" r:id="rId34"/>
    <p:sldId id="2202" r:id="rId35"/>
    <p:sldId id="2203" r:id="rId36"/>
    <p:sldId id="2061" r:id="rId37"/>
    <p:sldId id="2195" r:id="rId38"/>
    <p:sldId id="2197" r:id="rId39"/>
    <p:sldId id="2198" r:id="rId40"/>
    <p:sldId id="2199" r:id="rId41"/>
    <p:sldId id="20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9" autoAdjust="0"/>
    <p:restoredTop sz="94660"/>
  </p:normalViewPr>
  <p:slideViewPr>
    <p:cSldViewPr snapToGrid="0">
      <p:cViewPr varScale="1">
        <p:scale>
          <a:sx n="110" d="100"/>
          <a:sy n="110" d="100"/>
        </p:scale>
        <p:origin x="780" y="108"/>
      </p:cViewPr>
      <p:guideLst/>
    </p:cSldViewPr>
  </p:slideViewPr>
  <p:notesTextViewPr>
    <p:cViewPr>
      <p:scale>
        <a:sx n="1" d="1"/>
        <a:sy n="1" d="1"/>
      </p:scale>
      <p:origin x="0" y="0"/>
    </p:cViewPr>
  </p:notesTextViewPr>
  <p:notesViewPr>
    <p:cSldViewPr snapToGrid="0">
      <p:cViewPr varScale="1">
        <p:scale>
          <a:sx n="84" d="100"/>
          <a:sy n="84" d="100"/>
        </p:scale>
        <p:origin x="9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9329735D-38E1-4527-A255-8FBEFB90248B}"/>
    <pc:docChg chg="addSld delSld modSld addMainMaster">
      <pc:chgData name="Julie Descamp (CLEARWATER GROUP LLC)" userId="5ec9b45e-09f7-4acb-ae45-95f738816775" providerId="ADAL" clId="{9329735D-38E1-4527-A255-8FBEFB90248B}" dt="2020-07-22T19:34:28.941" v="3" actId="47"/>
      <pc:docMkLst>
        <pc:docMk/>
      </pc:docMkLst>
      <pc:sldChg chg="del">
        <pc:chgData name="Julie Descamp (CLEARWATER GROUP LLC)" userId="5ec9b45e-09f7-4acb-ae45-95f738816775" providerId="ADAL" clId="{9329735D-38E1-4527-A255-8FBEFB90248B}" dt="2020-07-22T19:34:28.941" v="3" actId="47"/>
        <pc:sldMkLst>
          <pc:docMk/>
          <pc:sldMk cId="363227501" sldId="2168"/>
        </pc:sldMkLst>
      </pc:sldChg>
      <pc:sldChg chg="modSp add mod">
        <pc:chgData name="Julie Descamp (CLEARWATER GROUP LLC)" userId="5ec9b45e-09f7-4acb-ae45-95f738816775" providerId="ADAL" clId="{9329735D-38E1-4527-A255-8FBEFB90248B}" dt="2020-07-22T19:34:23.725" v="2"/>
        <pc:sldMkLst>
          <pc:docMk/>
          <pc:sldMk cId="633729110" sldId="2076138216"/>
        </pc:sldMkLst>
        <pc:spChg chg="mod">
          <ac:chgData name="Julie Descamp (CLEARWATER GROUP LLC)" userId="5ec9b45e-09f7-4acb-ae45-95f738816775" providerId="ADAL" clId="{9329735D-38E1-4527-A255-8FBEFB90248B}" dt="2020-07-22T19:34:12.866" v="1"/>
          <ac:spMkLst>
            <pc:docMk/>
            <pc:sldMk cId="633729110" sldId="2076138216"/>
            <ac:spMk id="2" creationId="{00000000-0000-0000-0000-000000000000}"/>
          </ac:spMkLst>
        </pc:spChg>
        <pc:spChg chg="mod">
          <ac:chgData name="Julie Descamp (CLEARWATER GROUP LLC)" userId="5ec9b45e-09f7-4acb-ae45-95f738816775" providerId="ADAL" clId="{9329735D-38E1-4527-A255-8FBEFB90248B}" dt="2020-07-22T19:34:23.725" v="2"/>
          <ac:spMkLst>
            <pc:docMk/>
            <pc:sldMk cId="633729110" sldId="2076138216"/>
            <ac:spMk id="3" creationId="{A844FFA6-9262-4C36-A78A-C4C5EF77C6FE}"/>
          </ac:spMkLst>
        </pc:spChg>
      </pc:sldChg>
      <pc:sldMasterChg chg="add addSldLayout">
        <pc:chgData name="Julie Descamp (CLEARWATER GROUP LLC)" userId="5ec9b45e-09f7-4acb-ae45-95f738816775" providerId="ADAL" clId="{9329735D-38E1-4527-A255-8FBEFB90248B}" dt="2020-07-22T19:34:02.520" v="0" actId="22"/>
        <pc:sldMasterMkLst>
          <pc:docMk/>
          <pc:sldMasterMk cId="87487412" sldId="2147483660"/>
        </pc:sldMasterMkLst>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9329735D-38E1-4527-A255-8FBEFB90248B}" dt="2020-07-22T19:34:28.941" v="3" actId="47"/>
        <pc:sldMasterMkLst>
          <pc:docMk/>
          <pc:sldMasterMk cId="662980139" sldId="2147484016"/>
        </pc:sldMasterMkLst>
        <pc:sldLayoutChg chg="del">
          <pc:chgData name="Julie Descamp (CLEARWATER GROUP LLC)" userId="5ec9b45e-09f7-4acb-ae45-95f738816775" providerId="ADAL" clId="{9329735D-38E1-4527-A255-8FBEFB90248B}" dt="2020-07-22T19:34:28.9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A5D57-8EFD-46A9-9520-4A34B0EC6B37}" type="datetimeFigureOut">
              <a:rPr lang="en-US" altLang="zh-CN" smtClean="0">
                <a:latin typeface="Calibri" panose="020F0502020204030204" pitchFamily="34" charset="0"/>
                <a:ea typeface="微软雅黑" panose="020B0503020204020204" pitchFamily="34" charset="-122"/>
              </a:rPr>
              <a:t>8/12/2020</a:t>
            </a:fld>
            <a:endParaRPr lang="zh-CN" altLang="en-US" dirty="0">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B71B7-1AFF-4F87-ADB8-D3E61837C245}" type="slidenum">
              <a:rPr lang="en-US" altLang="zh-CN" smtClean="0">
                <a:latin typeface="Calibri" panose="020F0502020204030204" pitchFamily="34" charset="0"/>
                <a:ea typeface="微软雅黑" panose="020B0503020204020204" pitchFamily="34" charset="-122"/>
              </a:rPr>
              <a:t>‹#›</a:t>
            </a:fld>
            <a:endParaRPr lang="zh-CN" alt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3823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fficeDev/Office-Add-in-Commands-Samples/tree/master/AutoOpenTaskpan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OfficeDev/Excel-Content-Add-in-Humongous-Insura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8/12/2020 10:33 AM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45662930-953F-4636-ABA1-9AF686195A32}"/>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endPar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https://microsoft.sharepoint.com/:w:/t/MOCtoBaselineevents/EfmVhON3fJVBlKDqhmeenHYBb9YSb2qyV_ZlcgXc8oqtNw?e=AUXbN9</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787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0792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235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639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746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70105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0544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31486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https://microsoft.sharepoint.com/:w:/t/MOCtoBaselineevents/EUbJ_nsSM8tMpL-KeNVgoqEBBFT_Dz2XzreJmrBXu2dqrA?e=XJHgoo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baseline="0">
              <a:latin typeface="Calibri" panose="020F0502020204030204" pitchFamily="34" charset="0"/>
              <a:ea typeface="微软雅黑" panose="020B0503020204020204" pitchFamily="34" charset="-122"/>
            </a:endParaRP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193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853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baseline="0">
              <a:latin typeface="Calibri" panose="020F0502020204030204" pitchFamily="34" charset="0"/>
              <a:ea typeface="微软雅黑" panose="020B0503020204020204" pitchFamily="34" charset="-122"/>
            </a:endParaRPr>
          </a:p>
          <a:p>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15732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1524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kern="1200" dirty="0">
              <a:solidFill>
                <a:schemeClr val="tx1"/>
              </a:solidFill>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10:34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1795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10:37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8131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https://microsoft.sharepoint.com/:w:/t/MOCtoBaselineevents/Ea4ys_SzNiNKsHUahNWraM0BOLufAGve-xjVM4rU70ve4A?e=0vD2OO</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718468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575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3661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9455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加载项平台概述。</a:t>
            </a: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5663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4966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91078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776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https://microsoft.sharepoint.com/:w:/t/MOCtoBaselineevents/Edw_fZrXLRdDsm7iWm7dCVQBJ9Y7Cps5DgCQM0PXyAIkqg?e=MYXZdv</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033868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900" kern="1200" dirty="0">
              <a:solidFill>
                <a:schemeClr val="tx1"/>
              </a:solidFill>
              <a:effectLst/>
              <a:latin typeface="Segoe UI" panose="020B0502040204020203" pitchFamily="34" charset="0"/>
              <a:ea typeface="微软雅黑" panose="020B0503020204020204" pitchFamily="34" charset="-122"/>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a:extLst>
              <a:ext uri="{FF2B5EF4-FFF2-40B4-BE49-F238E27FC236}">
                <a16:creationId xmlns:a16="http://schemas.microsoft.com/office/drawing/2014/main" id="{5A2A8D7F-6ED8-4AB9-A4FF-4EEA01DE1285}"/>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endPar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60493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加载项平台概述。</a:t>
            </a: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107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加载项平台概述。</a:t>
            </a: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9735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kern="1200">
                <a:solidFill>
                  <a:schemeClr val="tx1"/>
                </a:solidFill>
                <a:effectLst/>
                <a:latin typeface="Segoe UI Light" pitchFamily="34" charset="0"/>
                <a:ea typeface="微软雅黑" panose="020B0503020204020204" pitchFamily="34" charset="-122"/>
                <a:cs typeface="+mn-cs"/>
              </a:rPr>
              <a:t>介绍任务窗格和内容 </a:t>
            </a:r>
            <a:r>
              <a:rPr lang="en-US" altLang="zh-CN" sz="882" kern="1200">
                <a:solidFill>
                  <a:schemeClr val="tx1"/>
                </a:solidFill>
                <a:effectLst/>
                <a:latin typeface="Segoe UI Light" pitchFamily="34" charset="0"/>
                <a:ea typeface="微软雅黑" panose="020B0503020204020204" pitchFamily="34" charset="-122"/>
                <a:cs typeface="+mn-cs"/>
              </a:rPr>
              <a:t>Office </a:t>
            </a:r>
            <a:r>
              <a:rPr lang="zh-CN" altLang="en-US" sz="882" kern="1200">
                <a:solidFill>
                  <a:schemeClr val="tx1"/>
                </a:solidFill>
                <a:effectLst/>
                <a:latin typeface="Segoe UI Light" pitchFamily="34" charset="0"/>
                <a:ea typeface="微软雅黑" panose="020B0503020204020204" pitchFamily="34" charset="-122"/>
                <a:cs typeface="+mn-cs"/>
              </a:rPr>
              <a:t>加载项。</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kern="1200">
                <a:solidFill>
                  <a:schemeClr val="tx1"/>
                </a:solidFill>
                <a:effectLst/>
                <a:latin typeface="Segoe UI Light" pitchFamily="34" charset="0"/>
                <a:ea typeface="微软雅黑" panose="020B0503020204020204" pitchFamily="34" charset="-122"/>
                <a:cs typeface="+mn-cs"/>
              </a:rPr>
              <a:t>对于“任务窗格”，可演示</a:t>
            </a:r>
            <a:r>
              <a:rPr lang="zh-CN" altLang="en-US" sz="882" i="1" kern="1200">
                <a:solidFill>
                  <a:schemeClr val="tx1"/>
                </a:solidFill>
                <a:effectLst/>
                <a:latin typeface="Segoe UI Light" pitchFamily="34" charset="0"/>
                <a:ea typeface="微软雅黑" panose="020B0503020204020204" pitchFamily="34" charset="-122"/>
                <a:cs typeface="+mn-cs"/>
              </a:rPr>
              <a:t>自动打开文档的任务窗格</a:t>
            </a:r>
            <a:r>
              <a:rPr lang="zh-CN" altLang="en-US" sz="882" kern="1200">
                <a:solidFill>
                  <a:schemeClr val="tx1"/>
                </a:solidFill>
                <a:effectLst/>
                <a:latin typeface="Segoe UI Light" pitchFamily="34" charset="0"/>
                <a:ea typeface="微软雅黑" panose="020B0503020204020204" pitchFamily="34" charset="-122"/>
                <a:cs typeface="+mn-cs"/>
              </a:rPr>
              <a:t>，这是 </a:t>
            </a:r>
            <a:r>
              <a:rPr lang="en-US" altLang="zh-CN" sz="882" kern="1200">
                <a:solidFill>
                  <a:schemeClr val="tx1"/>
                </a:solidFill>
                <a:effectLst/>
                <a:latin typeface="Segoe UI Light" pitchFamily="34" charset="0"/>
                <a:ea typeface="微软雅黑" panose="020B0503020204020204" pitchFamily="34" charset="-122"/>
                <a:cs typeface="+mn-cs"/>
              </a:rPr>
              <a:t>GitHub </a:t>
            </a:r>
            <a:r>
              <a:rPr lang="zh-CN" altLang="en-US" sz="882" kern="1200">
                <a:solidFill>
                  <a:schemeClr val="tx1"/>
                </a:solidFill>
                <a:effectLst/>
                <a:latin typeface="Segoe UI Light" pitchFamily="34" charset="0"/>
                <a:ea typeface="微软雅黑" panose="020B0503020204020204" pitchFamily="34" charset="-122"/>
                <a:cs typeface="+mn-cs"/>
              </a:rPr>
              <a:t>上的文档解决方案：</a:t>
            </a:r>
            <a:r>
              <a:rPr lang="en-US" altLang="zh-CN" sz="882" u="sng" kern="1200">
                <a:solidFill>
                  <a:schemeClr val="tx1"/>
                </a:solidFill>
                <a:effectLst/>
                <a:latin typeface="Segoe UI Light" pitchFamily="34" charset="0"/>
                <a:ea typeface="微软雅黑" panose="020B0503020204020204" pitchFamily="34" charset="-122"/>
                <a:cs typeface="+mn-cs"/>
                <a:hlinkClick r:id="rId3"/>
              </a:rPr>
              <a:t>https://github.com/OfficeDev/Office-Add-in-Commands-Samples/tree/master/AutoOpenTaskpane</a:t>
            </a:r>
            <a:endParaRPr lang="zh-CN" altLang="en-US" sz="882" u="sng" kern="1200">
              <a:solidFill>
                <a:schemeClr val="tx1"/>
              </a:solidFill>
              <a:effectLst/>
              <a:latin typeface="Segoe UI Light" pitchFamily="34" charset="0"/>
              <a:ea typeface="微软雅黑" panose="020B0503020204020204" pitchFamily="34" charset="-122"/>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u="sng"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kern="1200">
                <a:solidFill>
                  <a:schemeClr val="tx1"/>
                </a:solidFill>
                <a:effectLst/>
                <a:latin typeface="Segoe UI Light" pitchFamily="34" charset="0"/>
                <a:ea typeface="微软雅黑" panose="020B0503020204020204" pitchFamily="34" charset="-122"/>
                <a:cs typeface="+mn-cs"/>
              </a:rPr>
              <a:t>对于“内容加载项”，可演示 </a:t>
            </a:r>
            <a:r>
              <a:rPr lang="en-US" altLang="zh-CN" sz="882" kern="1200">
                <a:solidFill>
                  <a:schemeClr val="tx1"/>
                </a:solidFill>
                <a:effectLst/>
                <a:latin typeface="Segoe UI Light" pitchFamily="34" charset="0"/>
                <a:ea typeface="微软雅黑" panose="020B0503020204020204" pitchFamily="34" charset="-122"/>
                <a:cs typeface="+mn-cs"/>
              </a:rPr>
              <a:t>GitHub </a:t>
            </a:r>
            <a:r>
              <a:rPr lang="zh-CN" altLang="en-US" sz="882" kern="1200">
                <a:solidFill>
                  <a:schemeClr val="tx1"/>
                </a:solidFill>
                <a:effectLst/>
                <a:latin typeface="Segoe UI Light" pitchFamily="34" charset="0"/>
                <a:ea typeface="微软雅黑" panose="020B0503020204020204" pitchFamily="34" charset="-122"/>
                <a:cs typeface="+mn-cs"/>
              </a:rPr>
              <a:t>上的“</a:t>
            </a:r>
            <a:r>
              <a:rPr lang="en-US" altLang="zh-CN" sz="882" kern="1200">
                <a:solidFill>
                  <a:schemeClr val="tx1"/>
                </a:solidFill>
                <a:effectLst/>
                <a:latin typeface="Segoe UI Light" pitchFamily="34" charset="0"/>
                <a:ea typeface="微软雅黑" panose="020B0503020204020204" pitchFamily="34" charset="-122"/>
                <a:cs typeface="+mn-cs"/>
              </a:rPr>
              <a:t>Excel </a:t>
            </a:r>
            <a:r>
              <a:rPr lang="zh-CN" altLang="en-US" sz="882" kern="1200">
                <a:solidFill>
                  <a:schemeClr val="tx1"/>
                </a:solidFill>
                <a:effectLst/>
                <a:latin typeface="Segoe UI Light" pitchFamily="34" charset="0"/>
                <a:ea typeface="微软雅黑" panose="020B0503020204020204" pitchFamily="34" charset="-122"/>
                <a:cs typeface="+mn-cs"/>
              </a:rPr>
              <a:t>内容加载项 </a:t>
            </a:r>
            <a:r>
              <a:rPr lang="en-US" altLang="zh-CN" sz="882" kern="1200">
                <a:solidFill>
                  <a:schemeClr val="tx1"/>
                </a:solidFill>
                <a:effectLst/>
                <a:latin typeface="Segoe UI Light" pitchFamily="34" charset="0"/>
                <a:ea typeface="微软雅黑" panose="020B0503020204020204" pitchFamily="34" charset="-122"/>
                <a:cs typeface="+mn-cs"/>
              </a:rPr>
              <a:t>Humongous Insurance </a:t>
            </a:r>
            <a:r>
              <a:rPr lang="zh-CN" altLang="en-US" sz="882" kern="1200">
                <a:solidFill>
                  <a:schemeClr val="tx1"/>
                </a:solidFill>
                <a:effectLst/>
                <a:latin typeface="Segoe UI Light" pitchFamily="34" charset="0"/>
                <a:ea typeface="微软雅黑" panose="020B0503020204020204" pitchFamily="34" charset="-122"/>
                <a:cs typeface="+mn-cs"/>
              </a:rPr>
              <a:t>解决方案”：</a:t>
            </a:r>
            <a:r>
              <a:rPr lang="en-US" altLang="zh-CN" sz="882" u="sng" kern="1200">
                <a:solidFill>
                  <a:schemeClr val="tx1"/>
                </a:solidFill>
                <a:effectLst/>
                <a:latin typeface="Segoe UI Light" pitchFamily="34" charset="0"/>
                <a:ea typeface="微软雅黑" panose="020B0503020204020204" pitchFamily="34" charset="-122"/>
                <a:cs typeface="+mn-cs"/>
                <a:hlinkClick r:id="rId4"/>
              </a:rPr>
              <a:t>https://github.com/OfficeDev/Excel-Content-Add-in-Humongous-Insurance</a:t>
            </a:r>
            <a:endParaRPr lang="zh-CN" altLang="en-US" sz="882"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8181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 </a:t>
            </a:r>
            <a:r>
              <a:rPr lang="en-US" altLang="zh-CN">
                <a:latin typeface="Calibri" panose="020F0502020204030204" pitchFamily="34" charset="0"/>
                <a:ea typeface="微软雅黑" panose="020B0503020204020204" pitchFamily="34" charset="-122"/>
              </a:rPr>
              <a:t>Office </a:t>
            </a:r>
            <a:r>
              <a:rPr lang="zh-CN" altLang="en-US">
                <a:latin typeface="Calibri" panose="020F0502020204030204" pitchFamily="34" charset="0"/>
                <a:ea typeface="微软雅黑" panose="020B0503020204020204" pitchFamily="34" charset="-122"/>
              </a:rPr>
              <a:t>加载项中的对话框。</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0935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介绍自定义函数。</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5088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8/12/2020 10:33 AM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0271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814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4017034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7221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79568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94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8/12/2020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91730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131880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344082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325041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194063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295664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D2DDAEF-274D-47F2-B72C-AA3E00EF8DB5}"/>
              </a:ext>
              <a:ext uri="{C183D7F6-B498-43B3-948B-1728B52AA6E4}">
                <adec:decorative xmlns:adec="http://schemas.microsoft.com/office/drawing/2017/decorative" val="1"/>
              </a:ext>
            </a:extLst>
          </p:cNvPr>
          <p:cNvCxnSpPr>
            <a:cxnSpLocks/>
            <a:stCxn id="6" idx="0"/>
          </p:cNvCxnSpPr>
          <p:nvPr userDrawn="1"/>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0F6A915-BF14-401E-8298-A126FC929EAB}"/>
              </a:ext>
            </a:extLst>
          </p:cNvPr>
          <p:cNvSpPr/>
          <p:nvPr userDrawn="1"/>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1">
            <a:extLst>
              <a:ext uri="{FF2B5EF4-FFF2-40B4-BE49-F238E27FC236}">
                <a16:creationId xmlns:a16="http://schemas.microsoft.com/office/drawing/2014/main" id="{D3EBAFD2-2F15-4FAC-9A26-E24DC0F80C01}"/>
              </a:ext>
            </a:extLst>
          </p:cNvPr>
          <p:cNvSpPr txBox="1">
            <a:spLocks/>
          </p:cNvSpPr>
          <p:nvPr userDrawn="1"/>
        </p:nvSpPr>
        <p:spPr>
          <a:xfrm>
            <a:off x="551165" y="4826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r>
              <a:rPr lang="en-US" sz="3600">
                <a:latin typeface="Segoe UI Semibold" panose="020B0702040204020203" pitchFamily="34" charset="0"/>
                <a:ea typeface="微软雅黑" panose="020B0503020204020204" pitchFamily="34" charset="-122"/>
              </a:rPr>
              <a:t>Microsoft 365 manages a wide range of </a:t>
            </a:r>
            <a:br>
              <a:rPr lang="en-US" sz="3600">
                <a:latin typeface="Segoe UI Semibold" panose="020B0702040204020203" pitchFamily="34" charset="0"/>
                <a:ea typeface="微软雅黑" panose="020B0503020204020204" pitchFamily="34" charset="-122"/>
              </a:rPr>
            </a:br>
            <a:r>
              <a:rPr lang="en-US" sz="3600">
                <a:solidFill>
                  <a:schemeClr val="accent1"/>
                </a:solidFill>
                <a:latin typeface="Segoe UI Semibold" panose="020B0702040204020203" pitchFamily="34" charset="0"/>
                <a:ea typeface="微软雅黑" panose="020B0503020204020204" pitchFamily="34" charset="-122"/>
              </a:rPr>
              <a:t>everyday business processes</a:t>
            </a:r>
          </a:p>
        </p:txBody>
      </p:sp>
      <p:sp>
        <p:nvSpPr>
          <p:cNvPr id="6" name="Arc 5">
            <a:extLst>
              <a:ext uri="{FF2B5EF4-FFF2-40B4-BE49-F238E27FC236}">
                <a16:creationId xmlns:a16="http://schemas.microsoft.com/office/drawing/2014/main" id="{8BDB6F16-3725-4A13-B632-224D4234B833}"/>
              </a:ext>
              <a:ext uri="{C183D7F6-B498-43B3-948B-1728B52AA6E4}">
                <adec:decorative xmlns:adec="http://schemas.microsoft.com/office/drawing/2017/decorative" val="1"/>
              </a:ext>
            </a:extLst>
          </p:cNvPr>
          <p:cNvSpPr/>
          <p:nvPr userDrawn="1"/>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panose="020B0502040204020203" pitchFamily="34" charset="0"/>
              <a:ea typeface="微软雅黑" panose="020B0503020204020204" pitchFamily="34" charset="-122"/>
            </a:endParaRPr>
          </a:p>
        </p:txBody>
      </p:sp>
      <p:cxnSp>
        <p:nvCxnSpPr>
          <p:cNvPr id="7" name="Straight Connector 6">
            <a:extLst>
              <a:ext uri="{FF2B5EF4-FFF2-40B4-BE49-F238E27FC236}">
                <a16:creationId xmlns:a16="http://schemas.microsoft.com/office/drawing/2014/main" id="{1FBD5B56-7A4A-4939-9B2A-CCEF6285BA96}"/>
              </a:ext>
              <a:ext uri="{C183D7F6-B498-43B3-948B-1728B52AA6E4}">
                <adec:decorative xmlns:adec="http://schemas.microsoft.com/office/drawing/2017/decorative" val="1"/>
              </a:ext>
            </a:extLst>
          </p:cNvPr>
          <p:cNvCxnSpPr>
            <a:cxnSpLocks/>
            <a:stCxn id="6" idx="2"/>
            <a:endCxn id="8" idx="0"/>
          </p:cNvCxnSpPr>
          <p:nvPr userDrawn="1"/>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9B18B234-A17C-4F48-B5E2-98787993B2DF}"/>
              </a:ext>
              <a:ext uri="{C183D7F6-B498-43B3-948B-1728B52AA6E4}">
                <adec:decorative xmlns:adec="http://schemas.microsoft.com/office/drawing/2017/decorative" val="1"/>
              </a:ext>
            </a:extLst>
          </p:cNvPr>
          <p:cNvSpPr/>
          <p:nvPr userDrawn="1"/>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panose="020B0502040204020203" pitchFamily="34" charset="0"/>
              <a:ea typeface="微软雅黑" panose="020B0503020204020204" pitchFamily="34" charset="-122"/>
            </a:endParaRPr>
          </a:p>
        </p:txBody>
      </p:sp>
      <p:cxnSp>
        <p:nvCxnSpPr>
          <p:cNvPr id="9" name="Straight Connector 8">
            <a:extLst>
              <a:ext uri="{FF2B5EF4-FFF2-40B4-BE49-F238E27FC236}">
                <a16:creationId xmlns:a16="http://schemas.microsoft.com/office/drawing/2014/main" id="{012530D1-9485-4CF3-8C25-C4F83FB69D53}"/>
              </a:ext>
              <a:ext uri="{C183D7F6-B498-43B3-948B-1728B52AA6E4}">
                <adec:decorative xmlns:adec="http://schemas.microsoft.com/office/drawing/2017/decorative" val="1"/>
              </a:ext>
            </a:extLst>
          </p:cNvPr>
          <p:cNvCxnSpPr>
            <a:cxnSpLocks/>
            <a:stCxn id="10" idx="1"/>
            <a:endCxn id="8" idx="2"/>
          </p:cNvCxnSpPr>
          <p:nvPr userDrawn="1"/>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272">
            <a:extLst>
              <a:ext uri="{FF2B5EF4-FFF2-40B4-BE49-F238E27FC236}">
                <a16:creationId xmlns:a16="http://schemas.microsoft.com/office/drawing/2014/main" id="{6AEF046E-5652-47FE-AA32-6C3CC14C5D27}"/>
              </a:ext>
              <a:ext uri="{C183D7F6-B498-43B3-948B-1728B52AA6E4}">
                <adec:decorative xmlns:adec="http://schemas.microsoft.com/office/drawing/2017/decorative" val="1"/>
              </a:ext>
            </a:extLst>
          </p:cNvPr>
          <p:cNvSpPr/>
          <p:nvPr userDrawn="1"/>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900">
              <a:gradFill>
                <a:gsLst>
                  <a:gs pos="5417">
                    <a:schemeClr val="accent6"/>
                  </a:gs>
                  <a:gs pos="100000">
                    <a:schemeClr val="accent6"/>
                  </a:gs>
                </a:gsLst>
                <a:lin ang="5400000" scaled="0"/>
              </a:gradFill>
              <a:latin typeface="Segoe UI" panose="020B0502040204020203" pitchFamily="34" charset="0"/>
              <a:ea typeface="微软雅黑" panose="020B0503020204020204" pitchFamily="34" charset="-122"/>
            </a:endParaRPr>
          </a:p>
        </p:txBody>
      </p:sp>
      <p:sp>
        <p:nvSpPr>
          <p:cNvPr id="11" name="TextBox 10">
            <a:extLst>
              <a:ext uri="{FF2B5EF4-FFF2-40B4-BE49-F238E27FC236}">
                <a16:creationId xmlns:a16="http://schemas.microsoft.com/office/drawing/2014/main" id="{0AD4B5FA-E7CB-415F-A11D-C0BD98B61FCC}"/>
              </a:ext>
            </a:extLst>
          </p:cNvPr>
          <p:cNvSpPr txBox="1"/>
          <p:nvPr userDrawn="1"/>
        </p:nvSpPr>
        <p:spPr>
          <a:xfrm>
            <a:off x="2054788" y="2139609"/>
            <a:ext cx="116942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analyzes data</a:t>
            </a:r>
          </a:p>
        </p:txBody>
      </p:sp>
      <p:grpSp>
        <p:nvGrpSpPr>
          <p:cNvPr id="12" name="Group 4">
            <a:extLst>
              <a:ext uri="{FF2B5EF4-FFF2-40B4-BE49-F238E27FC236}">
                <a16:creationId xmlns:a16="http://schemas.microsoft.com/office/drawing/2014/main" id="{6E52244D-182C-4F90-A29B-0044C6294C49}"/>
              </a:ext>
            </a:extLst>
          </p:cNvPr>
          <p:cNvGrpSpPr>
            <a:grpSpLocks noChangeAspect="1"/>
          </p:cNvGrpSpPr>
          <p:nvPr userDrawn="1"/>
        </p:nvGrpSpPr>
        <p:grpSpPr bwMode="auto">
          <a:xfrm>
            <a:off x="1312023" y="2411399"/>
            <a:ext cx="365760" cy="455255"/>
            <a:chOff x="1062" y="1789"/>
            <a:chExt cx="282" cy="351"/>
          </a:xfrm>
        </p:grpSpPr>
        <p:sp>
          <p:nvSpPr>
            <p:cNvPr id="13" name="Freeform 5">
              <a:extLst>
                <a:ext uri="{FF2B5EF4-FFF2-40B4-BE49-F238E27FC236}">
                  <a16:creationId xmlns:a16="http://schemas.microsoft.com/office/drawing/2014/main" id="{145C68F9-F75E-496E-92AF-62F99772E96B}"/>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14" name="Freeform 6">
              <a:extLst>
                <a:ext uri="{FF2B5EF4-FFF2-40B4-BE49-F238E27FC236}">
                  <a16:creationId xmlns:a16="http://schemas.microsoft.com/office/drawing/2014/main" id="{625304F1-FE6E-4740-A0B5-E3B712DA43D6}"/>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grpSp>
      <p:sp>
        <p:nvSpPr>
          <p:cNvPr id="15" name="Oval 14">
            <a:extLst>
              <a:ext uri="{FF2B5EF4-FFF2-40B4-BE49-F238E27FC236}">
                <a16:creationId xmlns:a16="http://schemas.microsoft.com/office/drawing/2014/main" id="{B8385045-18ED-4BF9-A8C6-29D3DB9CA4B7}"/>
              </a:ext>
            </a:extLst>
          </p:cNvPr>
          <p:cNvSpPr/>
          <p:nvPr userDrawn="1"/>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16" name="TextBox 15">
            <a:extLst>
              <a:ext uri="{FF2B5EF4-FFF2-40B4-BE49-F238E27FC236}">
                <a16:creationId xmlns:a16="http://schemas.microsoft.com/office/drawing/2014/main" id="{7DD0FE5A-CA1B-4D4B-8D84-358B1ABE51D2}"/>
              </a:ext>
            </a:extLst>
          </p:cNvPr>
          <p:cNvSpPr txBox="1"/>
          <p:nvPr userDrawn="1"/>
        </p:nvSpPr>
        <p:spPr>
          <a:xfrm>
            <a:off x="4264865" y="2117958"/>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and updates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a key report</a:t>
            </a:r>
          </a:p>
        </p:txBody>
      </p:sp>
      <p:sp>
        <p:nvSpPr>
          <p:cNvPr id="17" name="Oval 16">
            <a:extLst>
              <a:ext uri="{FF2B5EF4-FFF2-40B4-BE49-F238E27FC236}">
                <a16:creationId xmlns:a16="http://schemas.microsoft.com/office/drawing/2014/main" id="{86EC9BA7-4E44-4742-A272-F50CE1D499D6}"/>
              </a:ext>
            </a:extLst>
          </p:cNvPr>
          <p:cNvSpPr/>
          <p:nvPr userDrawn="1"/>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18" name="TextBox 17">
            <a:extLst>
              <a:ext uri="{FF2B5EF4-FFF2-40B4-BE49-F238E27FC236}">
                <a16:creationId xmlns:a16="http://schemas.microsoft.com/office/drawing/2014/main" id="{6E01673C-5911-4F8D-A18A-81DE959184C2}"/>
              </a:ext>
            </a:extLst>
          </p:cNvPr>
          <p:cNvSpPr txBox="1"/>
          <p:nvPr userDrawn="1"/>
        </p:nvSpPr>
        <p:spPr>
          <a:xfrm>
            <a:off x="6940097" y="2095448"/>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triggering an approval</a:t>
            </a:r>
          </a:p>
        </p:txBody>
      </p:sp>
      <p:sp>
        <p:nvSpPr>
          <p:cNvPr id="19" name="Oval 18">
            <a:extLst>
              <a:ext uri="{FF2B5EF4-FFF2-40B4-BE49-F238E27FC236}">
                <a16:creationId xmlns:a16="http://schemas.microsoft.com/office/drawing/2014/main" id="{1AE8C7A5-EE31-446D-A19A-3D6740F11963}"/>
              </a:ext>
            </a:extLst>
          </p:cNvPr>
          <p:cNvSpPr/>
          <p:nvPr userDrawn="1"/>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0" name="Freeform 24">
            <a:extLst>
              <a:ext uri="{FF2B5EF4-FFF2-40B4-BE49-F238E27FC236}">
                <a16:creationId xmlns:a16="http://schemas.microsoft.com/office/drawing/2014/main" id="{2C2277C9-3982-4527-AD8A-C3BFB5E18A9C}"/>
              </a:ext>
            </a:extLst>
          </p:cNvPr>
          <p:cNvSpPr>
            <a:spLocks/>
          </p:cNvSpPr>
          <p:nvPr userDrawn="1"/>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1" name="Freeform 25">
            <a:extLst>
              <a:ext uri="{FF2B5EF4-FFF2-40B4-BE49-F238E27FC236}">
                <a16:creationId xmlns:a16="http://schemas.microsoft.com/office/drawing/2014/main" id="{BAE923B9-9B19-45E1-BDFC-8D082B5C8199}"/>
              </a:ext>
            </a:extLst>
          </p:cNvPr>
          <p:cNvSpPr>
            <a:spLocks/>
          </p:cNvSpPr>
          <p:nvPr userDrawn="1"/>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2" name="Freeform 26">
            <a:extLst>
              <a:ext uri="{FF2B5EF4-FFF2-40B4-BE49-F238E27FC236}">
                <a16:creationId xmlns:a16="http://schemas.microsoft.com/office/drawing/2014/main" id="{2DE494AD-53CE-4592-8CD9-0E37D7627033}"/>
              </a:ext>
            </a:extLst>
          </p:cNvPr>
          <p:cNvSpPr>
            <a:spLocks/>
          </p:cNvSpPr>
          <p:nvPr userDrawn="1"/>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3" name="Freeform 27">
            <a:extLst>
              <a:ext uri="{FF2B5EF4-FFF2-40B4-BE49-F238E27FC236}">
                <a16:creationId xmlns:a16="http://schemas.microsoft.com/office/drawing/2014/main" id="{041D4145-2F39-4BED-B5A7-24AA223ECD49}"/>
              </a:ext>
            </a:extLst>
          </p:cNvPr>
          <p:cNvSpPr>
            <a:spLocks/>
          </p:cNvSpPr>
          <p:nvPr userDrawn="1"/>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sp>
        <p:nvSpPr>
          <p:cNvPr id="24" name="Oval 23">
            <a:extLst>
              <a:ext uri="{FF2B5EF4-FFF2-40B4-BE49-F238E27FC236}">
                <a16:creationId xmlns:a16="http://schemas.microsoft.com/office/drawing/2014/main" id="{88ABF5AF-38B0-4B6D-A412-058498C0B620}"/>
              </a:ext>
            </a:extLst>
          </p:cNvPr>
          <p:cNvSpPr/>
          <p:nvPr userDrawn="1"/>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5" name="TextBox 24">
            <a:extLst>
              <a:ext uri="{FF2B5EF4-FFF2-40B4-BE49-F238E27FC236}">
                <a16:creationId xmlns:a16="http://schemas.microsoft.com/office/drawing/2014/main" id="{DF4B79F1-D1E1-4A8B-B82F-0ED120E220A1}"/>
              </a:ext>
            </a:extLst>
          </p:cNvPr>
          <p:cNvSpPr txBox="1"/>
          <p:nvPr userDrawn="1"/>
        </p:nvSpPr>
        <p:spPr>
          <a:xfrm>
            <a:off x="10736742" y="3058578"/>
            <a:ext cx="1797164" cy="830997"/>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Hosted</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in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Teams</a:t>
            </a:r>
          </a:p>
        </p:txBody>
      </p:sp>
      <p:sp>
        <p:nvSpPr>
          <p:cNvPr id="26" name="Oval 25">
            <a:extLst>
              <a:ext uri="{FF2B5EF4-FFF2-40B4-BE49-F238E27FC236}">
                <a16:creationId xmlns:a16="http://schemas.microsoft.com/office/drawing/2014/main" id="{A3E91AC2-7871-4E94-98E5-CA1E253700FD}"/>
              </a:ext>
            </a:extLst>
          </p:cNvPr>
          <p:cNvSpPr/>
          <p:nvPr userDrawn="1"/>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7" name="TextBox 26">
            <a:extLst>
              <a:ext uri="{FF2B5EF4-FFF2-40B4-BE49-F238E27FC236}">
                <a16:creationId xmlns:a16="http://schemas.microsoft.com/office/drawing/2014/main" id="{CE7F17EF-E2C7-4C2C-BF9A-C933FF7BCE53}"/>
              </a:ext>
            </a:extLst>
          </p:cNvPr>
          <p:cNvSpPr txBox="1"/>
          <p:nvPr userDrawn="1"/>
        </p:nvSpPr>
        <p:spPr>
          <a:xfrm>
            <a:off x="8229438" y="3847126"/>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creating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a to-do`</a:t>
            </a:r>
          </a:p>
        </p:txBody>
      </p:sp>
      <p:sp>
        <p:nvSpPr>
          <p:cNvPr id="28" name="Oval 27">
            <a:extLst>
              <a:ext uri="{FF2B5EF4-FFF2-40B4-BE49-F238E27FC236}">
                <a16:creationId xmlns:a16="http://schemas.microsoft.com/office/drawing/2014/main" id="{91E253DD-0BEC-4E82-B4BE-B6011E4F9134}"/>
              </a:ext>
            </a:extLst>
          </p:cNvPr>
          <p:cNvSpPr/>
          <p:nvPr userDrawn="1"/>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29" name="TextBox 28">
            <a:extLst>
              <a:ext uri="{FF2B5EF4-FFF2-40B4-BE49-F238E27FC236}">
                <a16:creationId xmlns:a16="http://schemas.microsoft.com/office/drawing/2014/main" id="{37C833AE-9A74-4E28-B136-740817152525}"/>
              </a:ext>
            </a:extLst>
          </p:cNvPr>
          <p:cNvSpPr txBox="1"/>
          <p:nvPr userDrawn="1"/>
        </p:nvSpPr>
        <p:spPr>
          <a:xfrm>
            <a:off x="3057084" y="3867432"/>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scheduling a discussion</a:t>
            </a:r>
          </a:p>
        </p:txBody>
      </p:sp>
      <p:sp>
        <p:nvSpPr>
          <p:cNvPr id="30" name="Oval 29">
            <a:extLst>
              <a:ext uri="{FF2B5EF4-FFF2-40B4-BE49-F238E27FC236}">
                <a16:creationId xmlns:a16="http://schemas.microsoft.com/office/drawing/2014/main" id="{327A17A7-1D1D-4977-9EE1-D96BB53D7E88}"/>
              </a:ext>
            </a:extLst>
          </p:cNvPr>
          <p:cNvSpPr/>
          <p:nvPr userDrawn="1"/>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1" name="TextBox 30">
            <a:extLst>
              <a:ext uri="{FF2B5EF4-FFF2-40B4-BE49-F238E27FC236}">
                <a16:creationId xmlns:a16="http://schemas.microsoft.com/office/drawing/2014/main" id="{46D6B5CF-0E09-43EF-967B-BC7B8FE248C9}"/>
              </a:ext>
            </a:extLst>
          </p:cNvPr>
          <p:cNvSpPr txBox="1"/>
          <p:nvPr userDrawn="1"/>
        </p:nvSpPr>
        <p:spPr>
          <a:xfrm>
            <a:off x="4232367" y="5605547"/>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archiving the document</a:t>
            </a:r>
          </a:p>
        </p:txBody>
      </p:sp>
      <p:sp>
        <p:nvSpPr>
          <p:cNvPr id="32" name="Oval 31">
            <a:extLst>
              <a:ext uri="{FF2B5EF4-FFF2-40B4-BE49-F238E27FC236}">
                <a16:creationId xmlns:a16="http://schemas.microsoft.com/office/drawing/2014/main" id="{3EF2F8D6-514D-488F-B67C-CF09896788C5}"/>
              </a:ext>
            </a:extLst>
          </p:cNvPr>
          <p:cNvSpPr/>
          <p:nvPr userDrawn="1"/>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3" name="TextBox 32">
            <a:extLst>
              <a:ext uri="{FF2B5EF4-FFF2-40B4-BE49-F238E27FC236}">
                <a16:creationId xmlns:a16="http://schemas.microsoft.com/office/drawing/2014/main" id="{56465047-8488-4486-8CBF-776B0268EB59}"/>
              </a:ext>
            </a:extLst>
          </p:cNvPr>
          <p:cNvSpPr txBox="1"/>
          <p:nvPr userDrawn="1"/>
        </p:nvSpPr>
        <p:spPr>
          <a:xfrm>
            <a:off x="1383724" y="5608427"/>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approving an update</a:t>
            </a:r>
          </a:p>
        </p:txBody>
      </p:sp>
      <p:pic>
        <p:nvPicPr>
          <p:cNvPr id="34" name="Picture 33">
            <a:extLst>
              <a:ext uri="{FF2B5EF4-FFF2-40B4-BE49-F238E27FC236}">
                <a16:creationId xmlns:a16="http://schemas.microsoft.com/office/drawing/2014/main" id="{E4216F8D-7E97-49FD-9357-32F17659BD1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246486" y="2162026"/>
            <a:ext cx="984248" cy="984248"/>
          </a:xfrm>
          <a:prstGeom prst="rect">
            <a:avLst/>
          </a:prstGeom>
        </p:spPr>
      </p:pic>
      <p:pic>
        <p:nvPicPr>
          <p:cNvPr id="35" name="Picture 34" descr="A picture containing sign&#10;&#10;Description automatically generated">
            <a:extLst>
              <a:ext uri="{FF2B5EF4-FFF2-40B4-BE49-F238E27FC236}">
                <a16:creationId xmlns:a16="http://schemas.microsoft.com/office/drawing/2014/main" id="{93A2BF5F-A632-4D49-93FF-29776C50EDEE}"/>
              </a:ext>
            </a:extLst>
          </p:cNvPr>
          <p:cNvPicPr>
            <a:picLocks noChangeAspect="1"/>
          </p:cNvPicPr>
          <p:nvPr userDrawn="1"/>
        </p:nvPicPr>
        <p:blipFill>
          <a:blip r:embed="rId3"/>
          <a:stretch>
            <a:fillRect/>
          </a:stretch>
        </p:blipFill>
        <p:spPr>
          <a:xfrm>
            <a:off x="8730067" y="2146186"/>
            <a:ext cx="1061974" cy="1061974"/>
          </a:xfrm>
          <a:prstGeom prst="rect">
            <a:avLst/>
          </a:prstGeom>
        </p:spPr>
      </p:pic>
      <p:pic>
        <p:nvPicPr>
          <p:cNvPr id="36" name="Picture 6" descr="See the source image">
            <a:extLst>
              <a:ext uri="{FF2B5EF4-FFF2-40B4-BE49-F238E27FC236}">
                <a16:creationId xmlns:a16="http://schemas.microsoft.com/office/drawing/2014/main" id="{B7B1F81A-2852-45DC-A35E-45F6C6B30E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 logo&#10;&#10;Description automatically generated">
            <a:extLst>
              <a:ext uri="{FF2B5EF4-FFF2-40B4-BE49-F238E27FC236}">
                <a16:creationId xmlns:a16="http://schemas.microsoft.com/office/drawing/2014/main" id="{A0492890-2FAA-4EC8-8228-D0A7092A56B8}"/>
              </a:ext>
            </a:extLst>
          </p:cNvPr>
          <p:cNvPicPr>
            <a:picLocks noChangeAspect="1"/>
          </p:cNvPicPr>
          <p:nvPr userDrawn="1"/>
        </p:nvPicPr>
        <p:blipFill>
          <a:blip r:embed="rId5"/>
          <a:stretch>
            <a:fillRect/>
          </a:stretch>
        </p:blipFill>
        <p:spPr>
          <a:xfrm>
            <a:off x="4745135" y="3919107"/>
            <a:ext cx="1042762" cy="1042762"/>
          </a:xfrm>
          <a:prstGeom prst="rect">
            <a:avLst/>
          </a:prstGeom>
        </p:spPr>
      </p:pic>
      <p:pic>
        <p:nvPicPr>
          <p:cNvPr id="38" name="Picture 37" descr="A close up of a logo&#10;&#10;Description automatically generated">
            <a:extLst>
              <a:ext uri="{FF2B5EF4-FFF2-40B4-BE49-F238E27FC236}">
                <a16:creationId xmlns:a16="http://schemas.microsoft.com/office/drawing/2014/main" id="{85B6A86D-367F-4723-A8AA-9DE036635D40}"/>
              </a:ext>
            </a:extLst>
          </p:cNvPr>
          <p:cNvPicPr>
            <a:picLocks noChangeAspect="1"/>
          </p:cNvPicPr>
          <p:nvPr userDrawn="1"/>
        </p:nvPicPr>
        <p:blipFill>
          <a:blip r:embed="rId5"/>
          <a:stretch>
            <a:fillRect/>
          </a:stretch>
        </p:blipFill>
        <p:spPr>
          <a:xfrm>
            <a:off x="2093482" y="3900049"/>
            <a:ext cx="1042762" cy="1042762"/>
          </a:xfrm>
          <a:prstGeom prst="rect">
            <a:avLst/>
          </a:prstGeom>
        </p:spPr>
      </p:pic>
      <p:pic>
        <p:nvPicPr>
          <p:cNvPr id="39" name="Picture 2" descr="See the source image">
            <a:extLst>
              <a:ext uri="{FF2B5EF4-FFF2-40B4-BE49-F238E27FC236}">
                <a16:creationId xmlns:a16="http://schemas.microsoft.com/office/drawing/2014/main" id="{7A26AD50-BD09-4C2E-925A-1A9BCC33AD4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icture containing sign&#10;&#10;Description automatically generated">
            <a:extLst>
              <a:ext uri="{FF2B5EF4-FFF2-40B4-BE49-F238E27FC236}">
                <a16:creationId xmlns:a16="http://schemas.microsoft.com/office/drawing/2014/main" id="{F5351AB4-F1B0-4071-9898-52A6AEBED0D8}"/>
              </a:ext>
            </a:extLst>
          </p:cNvPr>
          <p:cNvPicPr>
            <a:picLocks noChangeAspect="1"/>
          </p:cNvPicPr>
          <p:nvPr userDrawn="1"/>
        </p:nvPicPr>
        <p:blipFill>
          <a:blip r:embed="rId3"/>
          <a:stretch>
            <a:fillRect/>
          </a:stretch>
        </p:blipFill>
        <p:spPr>
          <a:xfrm>
            <a:off x="6055873" y="5684273"/>
            <a:ext cx="1061974" cy="1061974"/>
          </a:xfrm>
          <a:prstGeom prst="rect">
            <a:avLst/>
          </a:prstGeom>
        </p:spPr>
      </p:pic>
      <p:sp>
        <p:nvSpPr>
          <p:cNvPr id="41" name="TextBox 40">
            <a:extLst>
              <a:ext uri="{FF2B5EF4-FFF2-40B4-BE49-F238E27FC236}">
                <a16:creationId xmlns:a16="http://schemas.microsoft.com/office/drawing/2014/main" id="{8D0B1BDA-DEFA-428A-B763-1400FCFD940C}"/>
              </a:ext>
            </a:extLst>
          </p:cNvPr>
          <p:cNvSpPr txBox="1"/>
          <p:nvPr userDrawn="1"/>
        </p:nvSpPr>
        <p:spPr>
          <a:xfrm>
            <a:off x="30130" y="2404715"/>
            <a:ext cx="1169424" cy="276999"/>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user</a:t>
            </a:r>
          </a:p>
        </p:txBody>
      </p:sp>
      <p:sp>
        <p:nvSpPr>
          <p:cNvPr id="42" name="Right Brace 41">
            <a:extLst>
              <a:ext uri="{FF2B5EF4-FFF2-40B4-BE49-F238E27FC236}">
                <a16:creationId xmlns:a16="http://schemas.microsoft.com/office/drawing/2014/main" id="{2309F83B-577A-4C40-A180-924376259094}"/>
              </a:ext>
            </a:extLst>
          </p:cNvPr>
          <p:cNvSpPr/>
          <p:nvPr userDrawn="1"/>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Segoe UI" panose="020B0502040204020203" pitchFamily="34" charset="0"/>
              <a:ea typeface="微软雅黑" panose="020B0503020204020204" pitchFamily="34" charset="-122"/>
            </a:endParaRPr>
          </a:p>
        </p:txBody>
      </p:sp>
      <p:sp>
        <p:nvSpPr>
          <p:cNvPr id="43" name="TextBox 42">
            <a:extLst>
              <a:ext uri="{FF2B5EF4-FFF2-40B4-BE49-F238E27FC236}">
                <a16:creationId xmlns:a16="http://schemas.microsoft.com/office/drawing/2014/main" id="{7EBC0D15-C2DC-48F3-A1AF-A97C4BDD002D}"/>
              </a:ext>
            </a:extLst>
          </p:cNvPr>
          <p:cNvSpPr txBox="1"/>
          <p:nvPr userDrawn="1"/>
        </p:nvSpPr>
        <p:spPr>
          <a:xfrm>
            <a:off x="5665663" y="3854732"/>
            <a:ext cx="1797164" cy="553998"/>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sending a notification</a:t>
            </a:r>
          </a:p>
        </p:txBody>
      </p:sp>
      <p:pic>
        <p:nvPicPr>
          <p:cNvPr id="44" name="Picture 2">
            <a:extLst>
              <a:ext uri="{FF2B5EF4-FFF2-40B4-BE49-F238E27FC236}">
                <a16:creationId xmlns:a16="http://schemas.microsoft.com/office/drawing/2014/main" id="{794C7112-7480-4BAF-AC3E-4FFE9A5B794B}"/>
              </a:ext>
              <a:ext uri="{C183D7F6-B498-43B3-948B-1728B52AA6E4}">
                <adec:decorative xmlns:adec="http://schemas.microsoft.com/office/drawing/2017/decorative" val="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AC02F191-56FD-481F-893B-367FC2D734A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34003" y="2372447"/>
            <a:ext cx="539897" cy="539897"/>
          </a:xfrm>
          <a:prstGeom prst="rect">
            <a:avLst/>
          </a:prstGeom>
        </p:spPr>
      </p:pic>
      <p:sp>
        <p:nvSpPr>
          <p:cNvPr id="46" name="TextBox 45">
            <a:extLst>
              <a:ext uri="{FF2B5EF4-FFF2-40B4-BE49-F238E27FC236}">
                <a16:creationId xmlns:a16="http://schemas.microsoft.com/office/drawing/2014/main" id="{13C40A7E-A99F-4F54-BC05-753EB1F9DB6F}"/>
              </a:ext>
            </a:extLst>
          </p:cNvPr>
          <p:cNvSpPr txBox="1"/>
          <p:nvPr userDrawn="1"/>
        </p:nvSpPr>
        <p:spPr>
          <a:xfrm>
            <a:off x="10806517" y="5118995"/>
            <a:ext cx="1797164" cy="830997"/>
          </a:xfrm>
          <a:prstGeom prst="rect">
            <a:avLst/>
          </a:prstGeom>
          <a:noFill/>
        </p:spPr>
        <p:txBody>
          <a:bodyPr wrap="square" lIns="0" tIns="0" rIns="0" bIns="0" rtlCol="0">
            <a:spAutoFit/>
          </a:bodyPr>
          <a:lstStyle/>
          <a:p>
            <a:pPr algn="ctr"/>
            <a:r>
              <a:rPr lang="en-US" sz="1800">
                <a:latin typeface="Segoe UI" panose="020B0502040204020203" pitchFamily="34" charset="0"/>
                <a:ea typeface="微软雅黑" panose="020B0503020204020204" pitchFamily="34" charset="-122"/>
              </a:rPr>
              <a:t>APIs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via </a:t>
            </a:r>
            <a:br>
              <a:rPr lang="en-US" sz="1800">
                <a:latin typeface="Segoe UI" panose="020B0502040204020203" pitchFamily="34" charset="0"/>
                <a:ea typeface="微软雅黑" panose="020B0503020204020204" pitchFamily="34" charset="-122"/>
              </a:rPr>
            </a:br>
            <a:r>
              <a:rPr lang="en-US" sz="1800">
                <a:latin typeface="Segoe UI" panose="020B0502040204020203" pitchFamily="34" charset="0"/>
                <a:ea typeface="微软雅黑" panose="020B0503020204020204" pitchFamily="34" charset="-122"/>
              </a:rPr>
              <a:t>Graph</a:t>
            </a:r>
          </a:p>
        </p:txBody>
      </p:sp>
    </p:spTree>
    <p:extLst>
      <p:ext uri="{BB962C8B-B14F-4D97-AF65-F5344CB8AC3E}">
        <p14:creationId xmlns:p14="http://schemas.microsoft.com/office/powerpoint/2010/main" val="356214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2" grpId="0" animBg="1"/>
      <p:bldP spid="46"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34841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43198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796454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0750504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286882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5864679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52009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523233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853771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2692512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19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148595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883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37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2600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038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992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Explore overviews, tutorials,</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code samples, and more.</a:t>
            </a:r>
          </a:p>
        </p:txBody>
      </p:sp>
    </p:spTree>
    <p:extLst>
      <p:ext uri="{BB962C8B-B14F-4D97-AF65-F5344CB8AC3E}">
        <p14:creationId xmlns:p14="http://schemas.microsoft.com/office/powerpoint/2010/main" val="2416224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Complete interactive learning</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exercises, watch videos, and</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apply your new skills.</a:t>
            </a:r>
          </a:p>
        </p:txBody>
      </p:sp>
    </p:spTree>
    <p:extLst>
      <p:ext uri="{BB962C8B-B14F-4D97-AF65-F5344CB8AC3E}">
        <p14:creationId xmlns:p14="http://schemas.microsoft.com/office/powerpoint/2010/main" val="342198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Segoe UI" panose="020B0502040204020203" pitchFamily="34" charset="0"/>
                <a:ea typeface="微软雅黑" panose="020B0503020204020204" pitchFamily="34" charset="-122"/>
                <a:cs typeface="+mn-cs"/>
              </a:rPr>
              <a:t>Validate your technical knowledge</a:t>
            </a:r>
            <a:br>
              <a:rPr lang="en-US" sz="1800" kern="1200">
                <a:solidFill>
                  <a:schemeClr val="tx1"/>
                </a:solidFill>
                <a:effectLst/>
                <a:latin typeface="Segoe UI" panose="020B0502040204020203" pitchFamily="34" charset="0"/>
                <a:ea typeface="微软雅黑" panose="020B0503020204020204" pitchFamily="34" charset="-122"/>
                <a:cs typeface="+mn-cs"/>
              </a:rPr>
            </a:br>
            <a:r>
              <a:rPr lang="en-US" sz="1800" kern="1200">
                <a:solidFill>
                  <a:schemeClr val="tx1"/>
                </a:solidFill>
                <a:effectLst/>
                <a:latin typeface="Segoe UI" panose="020B0502040204020203" pitchFamily="34" charset="0"/>
                <a:ea typeface="微软雅黑" panose="020B0503020204020204" pitchFamily="34" charset="-122"/>
                <a:cs typeface="+mn-cs"/>
              </a:rPr>
              <a:t>and ability with Microsoft Certification.</a:t>
            </a:r>
            <a:endParaRPr lang="en-US" sz="200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85472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58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3.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Tree>
    <p:extLst>
      <p:ext uri="{BB962C8B-B14F-4D97-AF65-F5344CB8AC3E}">
        <p14:creationId xmlns:p14="http://schemas.microsoft.com/office/powerpoint/2010/main" val="1440615858"/>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hyperlink" Target="https://docs.microsoft.com/en-us/learn/browse/?products=m365&amp;resource_type=learning%20path&amp;roles=developer" TargetMode="External"/><Relationship Id="rId2" Type="http://schemas.openxmlformats.org/officeDocument/2006/relationships/notesSlide" Target="../notesSlides/notesSlide35.xml"/><Relationship Id="rId1" Type="http://schemas.openxmlformats.org/officeDocument/2006/relationships/slideLayout" Target="../slideLayouts/slideLayout76.xml"/><Relationship Id="rId6" Type="http://schemas.openxmlformats.org/officeDocument/2006/relationships/hyperlink" Target="https://docs.microsoft.com/en-us/learn/certifications/exams/ms-600" TargetMode="External"/><Relationship Id="rId5" Type="http://schemas.openxmlformats.org/officeDocument/2006/relationships/hyperlink" Target="https://developer.microsoft.com/Microsoft-365" TargetMode="External"/><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https://docs.microsoft.com/en-us/learn/m365-developer/understand-office-add-ins-fundamentals/media/overview-with-app-dialog.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9.tiff"/></Relationships>
</file>

<file path=ppt/slides/_rels/slide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US" b="1" dirty="0">
                <a:latin typeface="Segoe UI Semibold" panose="020B0702040204020203" pitchFamily="34" charset="0"/>
                <a:ea typeface="微软雅黑" panose="020B0503020204020204" pitchFamily="34" charset="-122"/>
              </a:rPr>
              <a:t>扩展 </a:t>
            </a:r>
            <a:r>
              <a:rPr lang="en-US" altLang="zh-CN" dirty="0">
                <a:latin typeface="Segoe UI Semibold" panose="020B0702040204020203" pitchFamily="34" charset="0"/>
                <a:ea typeface="微软雅黑" panose="020B0503020204020204" pitchFamily="34" charset="-122"/>
              </a:rPr>
              <a:t>Office</a:t>
            </a:r>
            <a:endParaRPr lang="zh-CN" altLang="en-US"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Office </a:t>
            </a:r>
            <a:r>
              <a:rPr lang="zh-CN" altLang="en-US" sz="2400" dirty="0">
                <a:latin typeface="Segoe UI" panose="020B0502040204020203" pitchFamily="34" charset="0"/>
                <a:ea typeface="微软雅黑" panose="020B0503020204020204" pitchFamily="34" charset="-122"/>
              </a:rPr>
              <a:t>加载项。</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Office JS API</a:t>
            </a:r>
            <a:r>
              <a:rPr lang="zh-CN" altLang="en-US" sz="2400" dirty="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加载项自定义。</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Office </a:t>
            </a:r>
            <a:r>
              <a:rPr lang="zh-CN" altLang="en-US" sz="2400" dirty="0">
                <a:latin typeface="Segoe UI" panose="020B0502040204020203" pitchFamily="34" charset="0"/>
                <a:ea typeface="微软雅黑" panose="020B0503020204020204" pitchFamily="34" charset="-122"/>
              </a:rPr>
              <a:t>加载项的测试、调试和部署选项。</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可操作邮件。</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050371"/>
            <a:ext cx="3183637" cy="554061"/>
          </a:xfrm>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2642" y="3065791"/>
            <a:ext cx="6914919"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Office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加载项的基本组成部分和类型</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29084551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894178"/>
            <a:ext cx="9144000" cy="553998"/>
          </a:xfrm>
        </p:spPr>
        <p:txBody>
          <a:bodyPr/>
          <a:lstStyle/>
          <a:p>
            <a:r>
              <a:rPr lang="en-US" altLang="zh-CN">
                <a:latin typeface="Segoe UI Semibold" panose="020B0702040204020203" pitchFamily="34" charset="0"/>
                <a:ea typeface="微软雅黑" panose="020B0503020204020204" pitchFamily="34" charset="-122"/>
              </a:rPr>
              <a:t>Office JavaScript API</a:t>
            </a:r>
            <a:endParaRPr lang="en-US" altLang="zh-CN" dirty="0">
              <a:latin typeface="Segoe UI Semibold" panose="020B0702040204020203" pitchFamily="34" charset="0"/>
              <a:ea typeface="微软雅黑" panose="020B0503020204020204" pitchFamily="34" charset="-122"/>
            </a:endParaRPr>
          </a:p>
        </p:txBody>
      </p:sp>
    </p:spTree>
    <p:extLst>
      <p:ext uri="{BB962C8B-B14F-4D97-AF65-F5344CB8AC3E}">
        <p14:creationId xmlns:p14="http://schemas.microsoft.com/office/powerpoint/2010/main" val="33330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加载项编程模型</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607800" cy="5238258"/>
          </a:xfrm>
        </p:spPr>
        <p:txBody>
          <a:bodyPr/>
          <a:lstStyle/>
          <a:p>
            <a:pPr marL="0" indent="0">
              <a:buNone/>
            </a:pP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加载项编程模型依赖于两种 </a:t>
            </a:r>
            <a:r>
              <a:rPr lang="en-US" altLang="zh-CN" dirty="0">
                <a:latin typeface="Segoe UI" panose="020B0502040204020203" pitchFamily="34" charset="0"/>
                <a:ea typeface="微软雅黑" panose="020B0503020204020204" pitchFamily="34" charset="-122"/>
              </a:rPr>
              <a:t>JavaScript </a:t>
            </a:r>
            <a:r>
              <a:rPr lang="zh-CN" altLang="en-US" dirty="0">
                <a:latin typeface="Segoe UI" panose="020B0502040204020203" pitchFamily="34" charset="0"/>
                <a:ea typeface="微软雅黑" panose="020B0503020204020204" pitchFamily="34" charset="-122"/>
              </a:rPr>
              <a:t>对象模型：</a:t>
            </a:r>
          </a:p>
          <a:p>
            <a:r>
              <a:rPr lang="zh-CN" altLang="en-US" dirty="0">
                <a:latin typeface="Segoe UI Semilight" panose="020B0402040204020203" pitchFamily="34" charset="0"/>
                <a:ea typeface="微软雅黑" panose="020B0503020204020204" pitchFamily="34" charset="-122"/>
              </a:rPr>
              <a:t>主机特定的 </a:t>
            </a:r>
            <a:r>
              <a:rPr lang="en-US" altLang="zh-CN" dirty="0">
                <a:latin typeface="Segoe UI Semilight" panose="020B0402040204020203" pitchFamily="34" charset="0"/>
                <a:ea typeface="微软雅黑" panose="020B0503020204020204" pitchFamily="34" charset="-122"/>
              </a:rPr>
              <a:t>JavaScript API</a:t>
            </a:r>
            <a:endParaRPr lang="zh-CN" altLang="en-US" dirty="0">
              <a:latin typeface="Segoe UI Semilight" panose="020B0402040204020203" pitchFamily="34" charset="0"/>
              <a:ea typeface="微软雅黑" panose="020B0503020204020204" pitchFamily="34" charset="-122"/>
            </a:endParaRPr>
          </a:p>
          <a:p>
            <a:pPr lvl="1"/>
            <a:r>
              <a:rPr lang="zh-CN" altLang="en-US" dirty="0">
                <a:latin typeface="Segoe UI" panose="020B0502040204020203" pitchFamily="34" charset="0"/>
                <a:ea typeface="微软雅黑" panose="020B0503020204020204" pitchFamily="34" charset="-122"/>
              </a:rPr>
              <a:t>适用于 </a:t>
            </a:r>
            <a:r>
              <a:rPr lang="en-US" altLang="zh-CN" dirty="0">
                <a:latin typeface="Segoe UI" panose="020B0502040204020203" pitchFamily="34" charset="0"/>
                <a:ea typeface="微软雅黑" panose="020B0503020204020204" pitchFamily="34" charset="-122"/>
              </a:rPr>
              <a:t>Excel </a:t>
            </a:r>
            <a:r>
              <a:rPr lang="zh-CN" altLang="en-US" dirty="0">
                <a:latin typeface="Segoe UI" panose="020B0502040204020203" pitchFamily="34" charset="0"/>
                <a:ea typeface="微软雅黑" panose="020B0503020204020204" pitchFamily="34" charset="-122"/>
              </a:rPr>
              <a:t>和 </a:t>
            </a:r>
            <a:r>
              <a:rPr lang="en-US" altLang="zh-CN" dirty="0">
                <a:latin typeface="Segoe UI" panose="020B0502040204020203" pitchFamily="34" charset="0"/>
                <a:ea typeface="微软雅黑" panose="020B0503020204020204" pitchFamily="34" charset="-122"/>
              </a:rPr>
              <a:t>Word </a:t>
            </a:r>
            <a:r>
              <a:rPr lang="zh-CN" altLang="en-US" dirty="0">
                <a:latin typeface="Segoe UI" panose="020B0502040204020203" pitchFamily="34" charset="0"/>
                <a:ea typeface="微软雅黑" panose="020B0503020204020204" pitchFamily="34" charset="-122"/>
              </a:rPr>
              <a:t>的主机特定 </a:t>
            </a:r>
            <a:r>
              <a:rPr lang="en-US" altLang="zh-CN" dirty="0">
                <a:latin typeface="Segoe UI" panose="020B0502040204020203" pitchFamily="34" charset="0"/>
                <a:ea typeface="微软雅黑" panose="020B0503020204020204" pitchFamily="34" charset="-122"/>
              </a:rPr>
              <a:t>API </a:t>
            </a:r>
            <a:r>
              <a:rPr lang="zh-CN" altLang="en-US" dirty="0">
                <a:latin typeface="Segoe UI" panose="020B0502040204020203" pitchFamily="34" charset="0"/>
                <a:ea typeface="微软雅黑" panose="020B0503020204020204" pitchFamily="34" charset="-122"/>
              </a:rPr>
              <a:t>可提供强类型对象，用于访问主机应用程序中的特定元素。</a:t>
            </a:r>
          </a:p>
          <a:p>
            <a:r>
              <a:rPr lang="zh-CN" altLang="en-US" dirty="0">
                <a:latin typeface="Segoe UI Semilight" panose="020B0402040204020203" pitchFamily="34" charset="0"/>
                <a:ea typeface="微软雅黑" panose="020B0503020204020204" pitchFamily="34" charset="-122"/>
              </a:rPr>
              <a:t>通用 </a:t>
            </a:r>
            <a:r>
              <a:rPr lang="en-US" altLang="zh-CN" dirty="0">
                <a:latin typeface="Segoe UI Semilight" panose="020B0402040204020203" pitchFamily="34" charset="0"/>
                <a:ea typeface="微软雅黑" panose="020B0503020204020204" pitchFamily="34" charset="-122"/>
              </a:rPr>
              <a:t>API</a:t>
            </a:r>
            <a:endParaRPr lang="zh-CN" altLang="en-US" dirty="0">
              <a:latin typeface="Segoe UI Semilight" panose="020B0402040204020203" pitchFamily="34" charset="0"/>
              <a:ea typeface="微软雅黑" panose="020B0503020204020204" pitchFamily="34" charset="-122"/>
            </a:endParaRPr>
          </a:p>
          <a:p>
            <a:pPr lvl="1"/>
            <a:r>
              <a:rPr lang="zh-CN" altLang="en-US" dirty="0">
                <a:latin typeface="Segoe UI" panose="020B0502040204020203" pitchFamily="34" charset="0"/>
                <a:ea typeface="微软雅黑" panose="020B0503020204020204" pitchFamily="34" charset="-122"/>
              </a:rPr>
              <a:t>使你能够获得以下功能，例如：</a:t>
            </a:r>
          </a:p>
          <a:p>
            <a:pPr lvl="2"/>
            <a:r>
              <a:rPr lang="en-US" altLang="zh-CN" dirty="0">
                <a:latin typeface="Segoe UI" panose="020B0502040204020203" pitchFamily="34" charset="0"/>
                <a:ea typeface="微软雅黑" panose="020B0503020204020204" pitchFamily="34" charset="-122"/>
              </a:rPr>
              <a:t>UI</a:t>
            </a:r>
            <a:r>
              <a:rPr lang="zh-CN" altLang="en-US" dirty="0">
                <a:latin typeface="Segoe UI" panose="020B0502040204020203" pitchFamily="34" charset="0"/>
                <a:ea typeface="微软雅黑" panose="020B0503020204020204" pitchFamily="34" charset="-122"/>
              </a:rPr>
              <a:t>。</a:t>
            </a:r>
          </a:p>
          <a:p>
            <a:pPr lvl="2"/>
            <a:r>
              <a:rPr lang="zh-CN" altLang="en-US" dirty="0">
                <a:latin typeface="Segoe UI" panose="020B0502040204020203" pitchFamily="34" charset="0"/>
                <a:ea typeface="微软雅黑" panose="020B0503020204020204" pitchFamily="34" charset="-122"/>
              </a:rPr>
              <a:t>对话框。</a:t>
            </a:r>
          </a:p>
          <a:p>
            <a:pPr lvl="2"/>
            <a:r>
              <a:rPr lang="zh-CN" altLang="en-US" dirty="0">
                <a:latin typeface="Segoe UI" panose="020B0502040204020203" pitchFamily="34" charset="0"/>
                <a:ea typeface="微软雅黑" panose="020B0503020204020204" pitchFamily="34" charset="-122"/>
              </a:rPr>
              <a:t>在多种类型的 </a:t>
            </a: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应用程序中常见的客户端设置。</a:t>
            </a: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3116491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加载项开发人员工具</a:t>
            </a:r>
            <a:br>
              <a:rPr lang="zh-CN" altLang="en-US" b="1" dirty="0">
                <a:latin typeface="Segoe UI Semibold" panose="020B0702040204020203" pitchFamily="34" charset="0"/>
                <a:ea typeface="微软雅黑" panose="020B0503020204020204" pitchFamily="34" charset="-122"/>
              </a:rPr>
            </a:br>
            <a:br>
              <a:rPr lang="zh-CN" altLang="en-US" dirty="0">
                <a:latin typeface="Segoe UI Semibold" panose="020B0702040204020203" pitchFamily="34" charset="0"/>
                <a:ea typeface="微软雅黑" panose="020B0503020204020204" pitchFamily="34" charset="-122"/>
              </a:rPr>
            </a:br>
            <a:endParaRPr lang="zh-CN" altLang="en-US"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r>
              <a:rPr lang="en-US" altLang="zh-CN">
                <a:latin typeface="Segoe UI Semilight" panose="020B0402040204020203" pitchFamily="34" charset="0"/>
                <a:ea typeface="微软雅黑" panose="020B0503020204020204" pitchFamily="34" charset="-122"/>
              </a:rPr>
              <a:t>Office JavaScript API </a:t>
            </a:r>
            <a:r>
              <a:rPr lang="zh-CN" altLang="en-US">
                <a:latin typeface="Segoe UI Semilight" panose="020B0402040204020203" pitchFamily="34" charset="0"/>
                <a:ea typeface="微软雅黑" panose="020B0503020204020204" pitchFamily="34" charset="-122"/>
              </a:rPr>
              <a:t>要求集。</a:t>
            </a:r>
          </a:p>
          <a:p>
            <a:r>
              <a:rPr lang="zh-CN" altLang="en-US">
                <a:latin typeface="Segoe UI Semilight" panose="020B0402040204020203" pitchFamily="34" charset="0"/>
                <a:ea typeface="微软雅黑" panose="020B0503020204020204" pitchFamily="34" charset="-122"/>
              </a:rPr>
              <a:t>使用 </a:t>
            </a:r>
            <a:r>
              <a:rPr lang="en-US" altLang="zh-CN">
                <a:latin typeface="Segoe UI Semilight" panose="020B0402040204020203" pitchFamily="34" charset="0"/>
                <a:ea typeface="微软雅黑" panose="020B0503020204020204" pitchFamily="34" charset="-122"/>
              </a:rPr>
              <a:t>Office JavaScript API</a:t>
            </a:r>
            <a:r>
              <a:rPr lang="zh-CN" altLang="en-US">
                <a:latin typeface="Segoe UI Semilight" panose="020B0402040204020203" pitchFamily="34" charset="0"/>
                <a:ea typeface="微软雅黑" panose="020B0503020204020204" pitchFamily="34" charset="-122"/>
              </a:rPr>
              <a:t>。</a:t>
            </a:r>
          </a:p>
          <a:p>
            <a:r>
              <a:rPr lang="zh-CN" altLang="en-US">
                <a:latin typeface="Segoe UI Semilight" panose="020B0402040204020203" pitchFamily="34" charset="0"/>
                <a:ea typeface="微软雅黑" panose="020B0503020204020204" pitchFamily="34" charset="-122"/>
              </a:rPr>
              <a:t>使用代理对象进行异步调用。</a:t>
            </a:r>
            <a:endParaRPr lang="zh-CN" altLang="en-US" dirty="0">
              <a:latin typeface="Segoe UI Semilight" panose="020B0402040204020203" pitchFamily="34" charset="0"/>
              <a:ea typeface="微软雅黑" panose="020B0503020204020204" pitchFamily="34" charset="-122"/>
            </a:endParaRPr>
          </a:p>
        </p:txBody>
      </p:sp>
      <p:pic>
        <p:nvPicPr>
          <p:cNvPr id="7" name="Picture 6">
            <a:extLst>
              <a:ext uri="{FF2B5EF4-FFF2-40B4-BE49-F238E27FC236}">
                <a16:creationId xmlns:a16="http://schemas.microsoft.com/office/drawing/2014/main" id="{B7B4164E-9DB1-7940-90B3-20F82B3914C7}"/>
              </a:ext>
            </a:extLst>
          </p:cNvPr>
          <p:cNvPicPr>
            <a:picLocks noChangeAspect="1"/>
          </p:cNvPicPr>
          <p:nvPr/>
        </p:nvPicPr>
        <p:blipFill>
          <a:blip r:embed="rId3"/>
          <a:srcRect/>
          <a:stretch/>
        </p:blipFill>
        <p:spPr>
          <a:xfrm>
            <a:off x="6093460" y="3328662"/>
            <a:ext cx="5486400" cy="2706378"/>
          </a:xfrm>
          <a:prstGeom prst="rect">
            <a:avLst/>
          </a:prstGeom>
        </p:spPr>
      </p:pic>
    </p:spTree>
    <p:extLst>
      <p:ext uri="{BB962C8B-B14F-4D97-AF65-F5344CB8AC3E}">
        <p14:creationId xmlns:p14="http://schemas.microsoft.com/office/powerpoint/2010/main" val="7540412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Excel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344056"/>
            <a:ext cx="5298803" cy="5238258"/>
          </a:xfrm>
        </p:spPr>
        <p:txBody>
          <a:bodyPr>
            <a:normAutofit fontScale="70000" lnSpcReduction="20000"/>
          </a:bodyPr>
          <a:lstStyle/>
          <a:p>
            <a:pPr>
              <a:lnSpc>
                <a:spcPct val="120000"/>
              </a:lnSpc>
            </a:pPr>
            <a:r>
              <a:rPr lang="zh-CN" altLang="en-US" sz="4400">
                <a:latin typeface="Segoe UI Semilight" panose="020B0402040204020203" pitchFamily="34" charset="0"/>
                <a:ea typeface="微软雅黑" panose="020B0503020204020204" pitchFamily="34" charset="-122"/>
              </a:rPr>
              <a:t>对象模型：</a:t>
            </a:r>
          </a:p>
          <a:p>
            <a:pPr lvl="1">
              <a:lnSpc>
                <a:spcPct val="120000"/>
              </a:lnSpc>
            </a:pPr>
            <a:r>
              <a:rPr lang="zh-CN" altLang="en-US" sz="3300">
                <a:latin typeface="Segoe UI" panose="020B0502040204020203" pitchFamily="34" charset="0"/>
                <a:ea typeface="微软雅黑" panose="020B0503020204020204" pitchFamily="34" charset="-122"/>
              </a:rPr>
              <a:t>工作簿中包含一个或多个工作表。</a:t>
            </a:r>
          </a:p>
          <a:p>
            <a:pPr lvl="1">
              <a:lnSpc>
                <a:spcPct val="120000"/>
              </a:lnSpc>
            </a:pPr>
            <a:r>
              <a:rPr lang="zh-CN" altLang="en-US" sz="3300">
                <a:latin typeface="Segoe UI" panose="020B0502040204020203" pitchFamily="34" charset="0"/>
                <a:ea typeface="微软雅黑" panose="020B0503020204020204" pitchFamily="34" charset="-122"/>
              </a:rPr>
              <a:t>工作表允许通过范围对象访问单元格。</a:t>
            </a:r>
          </a:p>
          <a:p>
            <a:pPr lvl="1">
              <a:lnSpc>
                <a:spcPct val="120000"/>
              </a:lnSpc>
            </a:pPr>
            <a:r>
              <a:rPr lang="zh-CN" altLang="en-US" sz="3300">
                <a:latin typeface="Segoe UI" panose="020B0502040204020203" pitchFamily="34" charset="0"/>
                <a:ea typeface="微软雅黑" panose="020B0503020204020204" pitchFamily="34" charset="-122"/>
              </a:rPr>
              <a:t>范围表示一组相邻的单元格。</a:t>
            </a:r>
          </a:p>
          <a:p>
            <a:pPr lvl="1">
              <a:lnSpc>
                <a:spcPct val="120000"/>
              </a:lnSpc>
            </a:pPr>
            <a:r>
              <a:rPr lang="zh-CN" altLang="en-US" sz="3300">
                <a:latin typeface="Segoe UI" panose="020B0502040204020203" pitchFamily="34" charset="0"/>
                <a:ea typeface="微软雅黑" panose="020B0503020204020204" pitchFamily="34" charset="-122"/>
              </a:rPr>
              <a:t>范围用于创建和放置表、图表、形状和其他数据可视化或组织对象。</a:t>
            </a:r>
          </a:p>
          <a:p>
            <a:pPr lvl="1">
              <a:lnSpc>
                <a:spcPct val="120000"/>
              </a:lnSpc>
            </a:pPr>
            <a:r>
              <a:rPr lang="zh-CN" altLang="en-US" sz="3300">
                <a:latin typeface="Segoe UI" panose="020B0502040204020203" pitchFamily="34" charset="0"/>
                <a:ea typeface="微软雅黑" panose="020B0503020204020204" pitchFamily="34" charset="-122"/>
              </a:rPr>
              <a:t>工作表包含单个工作表中存在的这些数据对象的集合。</a:t>
            </a:r>
          </a:p>
          <a:p>
            <a:pPr lvl="1">
              <a:lnSpc>
                <a:spcPct val="120000"/>
              </a:lnSpc>
            </a:pPr>
            <a:r>
              <a:rPr lang="zh-CN" altLang="en-US" sz="3300">
                <a:latin typeface="Segoe UI" panose="020B0502040204020203" pitchFamily="34" charset="0"/>
                <a:ea typeface="微软雅黑" panose="020B0503020204020204" pitchFamily="34" charset="-122"/>
              </a:rPr>
              <a:t>工作簿包含适用于整个工作簿的部分数据对象（如表）的集合。</a:t>
            </a:r>
          </a:p>
          <a:p>
            <a:pPr>
              <a:lnSpc>
                <a:spcPct val="120000"/>
              </a:lnSpc>
            </a:pPr>
            <a:r>
              <a:rPr lang="zh-CN" altLang="en-US" sz="4400">
                <a:latin typeface="Segoe UI Semilight" panose="020B0402040204020203" pitchFamily="34" charset="0"/>
                <a:ea typeface="微软雅黑" panose="020B0503020204020204" pitchFamily="34" charset="-122"/>
              </a:rPr>
              <a:t>范围。</a:t>
            </a:r>
          </a:p>
          <a:p>
            <a:pPr>
              <a:lnSpc>
                <a:spcPct val="120000"/>
              </a:lnSpc>
            </a:pPr>
            <a:r>
              <a:rPr lang="zh-CN" altLang="en-US" sz="4400">
                <a:latin typeface="Segoe UI Semilight" panose="020B0402040204020203" pitchFamily="34" charset="0"/>
                <a:ea typeface="微软雅黑" panose="020B0503020204020204" pitchFamily="34" charset="-122"/>
              </a:rPr>
              <a:t>图表、表格和其他数据对象。</a:t>
            </a:r>
            <a:endParaRPr lang="zh-CN" altLang="en-US" sz="4400" dirty="0">
              <a:latin typeface="Segoe UI Semilight" panose="020B0402040204020203" pitchFamily="34" charset="0"/>
              <a:ea typeface="微软雅黑" panose="020B0503020204020204" pitchFamily="34" charset="-122"/>
            </a:endParaRPr>
          </a:p>
        </p:txBody>
      </p:sp>
      <p:pic>
        <p:nvPicPr>
          <p:cNvPr id="5" name="Picture 4">
            <a:extLst>
              <a:ext uri="{FF2B5EF4-FFF2-40B4-BE49-F238E27FC236}">
                <a16:creationId xmlns:a16="http://schemas.microsoft.com/office/drawing/2014/main" id="{82AA1B2E-46FB-5040-A42D-6E9F7ED68CB2}"/>
              </a:ext>
            </a:extLst>
          </p:cNvPr>
          <p:cNvPicPr>
            <a:picLocks noChangeAspect="1"/>
          </p:cNvPicPr>
          <p:nvPr/>
        </p:nvPicPr>
        <p:blipFill>
          <a:blip r:embed="rId3"/>
          <a:srcRect/>
          <a:stretch/>
        </p:blipFill>
        <p:spPr>
          <a:xfrm>
            <a:off x="6213566" y="1884193"/>
            <a:ext cx="5298804" cy="3089614"/>
          </a:xfrm>
          <a:prstGeom prst="rect">
            <a:avLst/>
          </a:prstGeom>
        </p:spPr>
      </p:pic>
    </p:spTree>
    <p:extLst>
      <p:ext uri="{BB962C8B-B14F-4D97-AF65-F5344CB8AC3E}">
        <p14:creationId xmlns:p14="http://schemas.microsoft.com/office/powerpoint/2010/main" val="3280787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Outlook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en-US" altLang="zh-CN" dirty="0">
                <a:latin typeface="Segoe UI" panose="020B0502040204020203" pitchFamily="34" charset="0"/>
                <a:ea typeface="微软雅黑" panose="020B0503020204020204" pitchFamily="34" charset="-122"/>
                <a:cs typeface="Segoe UI" panose="020B0502040204020203" pitchFamily="34" charset="0"/>
              </a:rPr>
              <a:t>Outlook JavaScript API </a:t>
            </a:r>
            <a:r>
              <a:rPr lang="zh-CN" altLang="en-US" dirty="0">
                <a:latin typeface="Segoe UI" panose="020B0502040204020203" pitchFamily="34" charset="0"/>
                <a:ea typeface="微软雅黑" panose="020B0503020204020204" pitchFamily="34" charset="-122"/>
                <a:cs typeface="Segoe UI" panose="020B0502040204020203" pitchFamily="34" charset="0"/>
              </a:rPr>
              <a:t>使加载项能够访问 </a:t>
            </a:r>
            <a:r>
              <a:rPr lang="en-US" altLang="zh-CN" dirty="0">
                <a:latin typeface="Segoe UI" panose="020B0502040204020203" pitchFamily="34" charset="0"/>
                <a:ea typeface="微软雅黑" panose="020B0503020204020204" pitchFamily="34" charset="-122"/>
                <a:cs typeface="Segoe UI" panose="020B0502040204020203" pitchFamily="34" charset="0"/>
              </a:rPr>
              <a:t>Outlook </a:t>
            </a:r>
            <a:r>
              <a:rPr lang="zh-CN" altLang="en-US" dirty="0">
                <a:latin typeface="Segoe UI" panose="020B0502040204020203" pitchFamily="34" charset="0"/>
                <a:ea typeface="微软雅黑" panose="020B0503020204020204" pitchFamily="34" charset="-122"/>
                <a:cs typeface="Segoe UI" panose="020B0502040204020203" pitchFamily="34" charset="0"/>
              </a:rPr>
              <a:t>中的用户邮箱、</a:t>
            </a:r>
            <a:br>
              <a:rPr lang="en-US" altLang="zh-CN" dirty="0">
                <a:latin typeface="Segoe UI" panose="020B0502040204020203" pitchFamily="34" charset="0"/>
                <a:ea typeface="微软雅黑" panose="020B0503020204020204" pitchFamily="34" charset="-122"/>
                <a:cs typeface="Segoe UI" panose="020B0502040204020203" pitchFamily="34" charset="0"/>
              </a:rPr>
            </a:br>
            <a:r>
              <a:rPr lang="zh-CN" altLang="en-US" dirty="0">
                <a:latin typeface="Segoe UI" panose="020B0502040204020203" pitchFamily="34" charset="0"/>
                <a:ea typeface="微软雅黑" panose="020B0503020204020204" pitchFamily="34" charset="-122"/>
                <a:cs typeface="Segoe UI" panose="020B0502040204020203" pitchFamily="34" charset="0"/>
              </a:rPr>
              <a:t>邮件和约会。</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对象模型：</a:t>
            </a:r>
          </a:p>
          <a:p>
            <a:pPr lvl="1"/>
            <a:r>
              <a:rPr lang="zh-CN" altLang="en-US" dirty="0">
                <a:latin typeface="Segoe UI" panose="020B0502040204020203" pitchFamily="34" charset="0"/>
                <a:ea typeface="微软雅黑" panose="020B0503020204020204" pitchFamily="34" charset="-122"/>
              </a:rPr>
              <a:t>邮箱对象。</a:t>
            </a:r>
          </a:p>
          <a:p>
            <a:pPr lvl="1"/>
            <a:r>
              <a:rPr lang="zh-CN" altLang="en-US" dirty="0">
                <a:latin typeface="Segoe UI" panose="020B0502040204020203" pitchFamily="34" charset="0"/>
                <a:ea typeface="微软雅黑" panose="020B0503020204020204" pitchFamily="34" charset="-122"/>
              </a:rPr>
              <a:t>项目对象。</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主要功能。</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模块加载项。</a:t>
            </a:r>
          </a:p>
          <a:p>
            <a:pPr lvl="1"/>
            <a:endParaRPr lang="zh-CN" altLang="en-US" dirty="0">
              <a:latin typeface="Segoe UI" panose="020B0502040204020203" pitchFamily="34" charset="0"/>
              <a:ea typeface="微软雅黑" panose="020B0503020204020204" pitchFamily="34" charset="-122"/>
            </a:endParaRPr>
          </a:p>
        </p:txBody>
      </p:sp>
      <p:graphicFrame>
        <p:nvGraphicFramePr>
          <p:cNvPr id="8" name="Table 7">
            <a:extLst>
              <a:ext uri="{FF2B5EF4-FFF2-40B4-BE49-F238E27FC236}">
                <a16:creationId xmlns:a16="http://schemas.microsoft.com/office/drawing/2014/main" id="{EAE148D7-D619-1746-9D9F-D72355E7E2FD}"/>
              </a:ext>
            </a:extLst>
          </p:cNvPr>
          <p:cNvGraphicFramePr>
            <a:graphicFrameLocks noGrp="1"/>
          </p:cNvGraphicFramePr>
          <p:nvPr>
            <p:extLst>
              <p:ext uri="{D42A27DB-BD31-4B8C-83A1-F6EECF244321}">
                <p14:modId xmlns:p14="http://schemas.microsoft.com/office/powerpoint/2010/main" val="3446931420"/>
              </p:ext>
            </p:extLst>
          </p:nvPr>
        </p:nvGraphicFramePr>
        <p:xfrm>
          <a:off x="4355208" y="3166453"/>
          <a:ext cx="6898977" cy="2071638"/>
        </p:xfrm>
        <a:graphic>
          <a:graphicData uri="http://schemas.openxmlformats.org/drawingml/2006/table">
            <a:tbl>
              <a:tblPr firstRow="1" bandRow="1">
                <a:tableStyleId>{93296810-A885-4BE3-A3E7-6D5BEEA58F35}</a:tableStyleId>
              </a:tblPr>
              <a:tblGrid>
                <a:gridCol w="3187700">
                  <a:extLst>
                    <a:ext uri="{9D8B030D-6E8A-4147-A177-3AD203B41FA5}">
                      <a16:colId xmlns:a16="http://schemas.microsoft.com/office/drawing/2014/main" val="2640031141"/>
                    </a:ext>
                  </a:extLst>
                </a:gridCol>
                <a:gridCol w="3711277">
                  <a:extLst>
                    <a:ext uri="{9D8B030D-6E8A-4147-A177-3AD203B41FA5}">
                      <a16:colId xmlns:a16="http://schemas.microsoft.com/office/drawing/2014/main" val="4039266678"/>
                    </a:ext>
                  </a:extLst>
                </a:gridCol>
              </a:tblGrid>
              <a:tr h="427496">
                <a:tc>
                  <a:txBody>
                    <a:bodyPr/>
                    <a:lstStyle/>
                    <a:p>
                      <a:r>
                        <a:rPr lang="zh-CN" altLang="en-US" sz="2000"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项目类型</a:t>
                      </a:r>
                      <a:endParaRPr lang="zh-CN" altLang="en-US"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模式</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邮件</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200"/>
                        </a:spcAft>
                        <a:buFont typeface="Arial" panose="020B0604020202020204" pitchFamily="34" charset="0"/>
                        <a:buChar char="•"/>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读</a:t>
                      </a:r>
                    </a:p>
                    <a:p>
                      <a:pPr marL="285750" marR="0" indent="-285750">
                        <a:lnSpc>
                          <a:spcPct val="107000"/>
                        </a:lnSpc>
                        <a:spcBef>
                          <a:spcPts val="0"/>
                        </a:spcBef>
                        <a:spcAft>
                          <a:spcPts val="200"/>
                        </a:spcAft>
                        <a:buFont typeface="Arial" panose="020B0604020202020204" pitchFamily="34" charset="0"/>
                        <a:buChar char="•"/>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撰写</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约会</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会议</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与会者（读）</a:t>
                      </a:r>
                    </a:p>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组织者（撰写）</a:t>
                      </a:r>
                      <a:endParaRPr lang="zh-CN" altLang="en-US"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69964458"/>
                  </a:ext>
                </a:extLst>
              </a:tr>
            </a:tbl>
          </a:graphicData>
        </a:graphic>
      </p:graphicFrame>
    </p:spTree>
    <p:extLst>
      <p:ext uri="{BB962C8B-B14F-4D97-AF65-F5344CB8AC3E}">
        <p14:creationId xmlns:p14="http://schemas.microsoft.com/office/powerpoint/2010/main" val="3807228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Word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6210300" cy="5238258"/>
          </a:xfrm>
        </p:spPr>
        <p:txBody>
          <a:bodyPr>
            <a:normAutofit/>
          </a:bodyPr>
          <a:lstStyle/>
          <a:p>
            <a:pPr marL="0" indent="0">
              <a:buNone/>
            </a:pPr>
            <a:r>
              <a:rPr lang="en-US" altLang="zh-CN">
                <a:latin typeface="Segoe UI Semilight" panose="020B0402040204020203" pitchFamily="34" charset="0"/>
                <a:ea typeface="微软雅黑" panose="020B0503020204020204" pitchFamily="34" charset="-122"/>
              </a:rPr>
              <a:t>Word JavaScript API </a:t>
            </a:r>
            <a:r>
              <a:rPr lang="zh-CN" altLang="en-US">
                <a:latin typeface="Segoe UI Semilight" panose="020B0402040204020203" pitchFamily="34" charset="0"/>
                <a:ea typeface="微软雅黑" panose="020B0503020204020204" pitchFamily="34" charset="-122"/>
              </a:rPr>
              <a:t>使加载项能够访问 </a:t>
            </a:r>
            <a:r>
              <a:rPr lang="en-US" altLang="zh-CN">
                <a:latin typeface="Segoe UI Semilight" panose="020B0402040204020203" pitchFamily="34" charset="0"/>
                <a:ea typeface="微软雅黑" panose="020B0503020204020204" pitchFamily="34" charset="-122"/>
              </a:rPr>
              <a:t>Word </a:t>
            </a:r>
            <a:r>
              <a:rPr lang="zh-CN" altLang="en-US">
                <a:latin typeface="Segoe UI Semilight" panose="020B0402040204020203" pitchFamily="34" charset="0"/>
                <a:ea typeface="微软雅黑" panose="020B0503020204020204" pitchFamily="34" charset="-122"/>
              </a:rPr>
              <a:t>文档。</a:t>
            </a:r>
          </a:p>
          <a:p>
            <a:r>
              <a:rPr lang="zh-CN" altLang="en-US">
                <a:latin typeface="Segoe UI Semilight" panose="020B0402040204020203" pitchFamily="34" charset="0"/>
                <a:ea typeface="微软雅黑" panose="020B0503020204020204" pitchFamily="34" charset="-122"/>
              </a:rPr>
              <a:t>对象模型：</a:t>
            </a:r>
          </a:p>
          <a:p>
            <a:pPr lvl="1"/>
            <a:r>
              <a:rPr lang="zh-CN" altLang="en-US">
                <a:latin typeface="Segoe UI Semilight" panose="020B0402040204020203" pitchFamily="34" charset="0"/>
                <a:ea typeface="微软雅黑" panose="020B0503020204020204" pitchFamily="34" charset="-122"/>
              </a:rPr>
              <a:t>文档包含正文和至少一个节。</a:t>
            </a:r>
          </a:p>
          <a:p>
            <a:pPr lvl="1"/>
            <a:r>
              <a:rPr lang="zh-CN" altLang="en-US">
                <a:latin typeface="Segoe UI Semilight" panose="020B0402040204020203" pitchFamily="34" charset="0"/>
                <a:ea typeface="微软雅黑" panose="020B0503020204020204" pitchFamily="34" charset="-122"/>
              </a:rPr>
              <a:t>正文可以包含：</a:t>
            </a:r>
          </a:p>
          <a:p>
            <a:pPr lvl="2"/>
            <a:r>
              <a:rPr lang="zh-CN" altLang="en-US">
                <a:latin typeface="Segoe UI Semilight" panose="020B0402040204020203" pitchFamily="34" charset="0"/>
                <a:ea typeface="微软雅黑" panose="020B0503020204020204" pitchFamily="34" charset="-122"/>
              </a:rPr>
              <a:t>段落</a:t>
            </a:r>
          </a:p>
          <a:p>
            <a:pPr lvl="2"/>
            <a:r>
              <a:rPr lang="zh-CN" altLang="en-US">
                <a:latin typeface="Segoe UI Semilight" panose="020B0402040204020203" pitchFamily="34" charset="0"/>
                <a:ea typeface="微软雅黑" panose="020B0503020204020204" pitchFamily="34" charset="-122"/>
              </a:rPr>
              <a:t>表</a:t>
            </a:r>
          </a:p>
          <a:p>
            <a:pPr lvl="2"/>
            <a:r>
              <a:rPr lang="zh-CN" altLang="en-US">
                <a:latin typeface="Segoe UI Semilight" panose="020B0402040204020203" pitchFamily="34" charset="0"/>
                <a:ea typeface="微软雅黑" panose="020B0503020204020204" pitchFamily="34" charset="-122"/>
              </a:rPr>
              <a:t>列表</a:t>
            </a:r>
          </a:p>
          <a:p>
            <a:pPr lvl="2"/>
            <a:r>
              <a:rPr lang="zh-CN" altLang="en-US">
                <a:latin typeface="Segoe UI Semilight" panose="020B0402040204020203" pitchFamily="34" charset="0"/>
                <a:ea typeface="微软雅黑" panose="020B0503020204020204" pitchFamily="34" charset="-122"/>
              </a:rPr>
              <a:t>文本</a:t>
            </a:r>
          </a:p>
          <a:p>
            <a:pPr lvl="2"/>
            <a:r>
              <a:rPr lang="zh-CN" altLang="en-US">
                <a:latin typeface="Segoe UI Semilight" panose="020B0402040204020203" pitchFamily="34" charset="0"/>
                <a:ea typeface="微软雅黑" panose="020B0503020204020204" pitchFamily="34" charset="-122"/>
              </a:rPr>
              <a:t>对象</a:t>
            </a:r>
          </a:p>
          <a:p>
            <a:pPr marL="228600" lvl="2" indent="-228600"/>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处理文档文本。</a:t>
            </a:r>
          </a:p>
          <a:p>
            <a:pPr marL="228600" lvl="2" indent="-228600"/>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搜索。</a:t>
            </a:r>
          </a:p>
          <a:p>
            <a:pPr lvl="2"/>
            <a:endParaRPr lang="zh-CN" altLang="en-US" dirty="0">
              <a:latin typeface="Segoe UI Semilight" panose="020B0402040204020203" pitchFamily="34" charset="0"/>
              <a:ea typeface="微软雅黑" panose="020B0503020204020204" pitchFamily="34" charset="-122"/>
            </a:endParaRPr>
          </a:p>
        </p:txBody>
      </p:sp>
      <p:pic>
        <p:nvPicPr>
          <p:cNvPr id="7" name="Picture 6">
            <a:extLst>
              <a:ext uri="{FF2B5EF4-FFF2-40B4-BE49-F238E27FC236}">
                <a16:creationId xmlns:a16="http://schemas.microsoft.com/office/drawing/2014/main" id="{61CA1A0A-81D0-614B-92C4-C874A8FF61D6}"/>
              </a:ext>
            </a:extLst>
          </p:cNvPr>
          <p:cNvPicPr>
            <a:picLocks noChangeAspect="1"/>
          </p:cNvPicPr>
          <p:nvPr/>
        </p:nvPicPr>
        <p:blipFill>
          <a:blip r:embed="rId3"/>
          <a:stretch>
            <a:fillRect/>
          </a:stretch>
        </p:blipFill>
        <p:spPr>
          <a:xfrm>
            <a:off x="6934200" y="2063931"/>
            <a:ext cx="4452125" cy="3167858"/>
          </a:xfrm>
          <a:prstGeom prst="rect">
            <a:avLst/>
          </a:prstGeom>
        </p:spPr>
      </p:pic>
    </p:spTree>
    <p:extLst>
      <p:ext uri="{BB962C8B-B14F-4D97-AF65-F5344CB8AC3E}">
        <p14:creationId xmlns:p14="http://schemas.microsoft.com/office/powerpoint/2010/main" val="1185700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a:latin typeface="Segoe UI Semibold" panose="020B0702040204020203" pitchFamily="34" charset="0"/>
                <a:ea typeface="微软雅黑" panose="020B0503020204020204" pitchFamily="34" charset="-122"/>
              </a:rPr>
              <a:t>PowerPoint JavaScript API</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291804"/>
            <a:ext cx="11018520" cy="3009503"/>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rPr>
              <a:t>利用 </a:t>
            </a:r>
            <a:r>
              <a:rPr lang="en-US" altLang="zh-CN" dirty="0">
                <a:latin typeface="Segoe UI" panose="020B0502040204020203" pitchFamily="34" charset="0"/>
                <a:ea typeface="微软雅黑" panose="020B0503020204020204" pitchFamily="34" charset="-122"/>
              </a:rPr>
              <a:t>PowerPoint </a:t>
            </a:r>
            <a:r>
              <a:rPr lang="zh-CN" altLang="en-US" dirty="0">
                <a:latin typeface="Segoe UI" panose="020B0502040204020203" pitchFamily="34" charset="0"/>
                <a:ea typeface="微软雅黑" panose="020B0503020204020204" pitchFamily="34" charset="-122"/>
              </a:rPr>
              <a:t>加载项，你可以使用熟悉的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技术（如 </a:t>
            </a:r>
            <a:r>
              <a:rPr lang="en-US" altLang="zh-CN" dirty="0">
                <a:latin typeface="Segoe UI" panose="020B0502040204020203" pitchFamily="34" charset="0"/>
                <a:ea typeface="微软雅黑" panose="020B0503020204020204" pitchFamily="34" charset="-122"/>
              </a:rPr>
              <a:t>HTML</a:t>
            </a:r>
            <a:r>
              <a:rPr lang="zh-CN" altLang="en-US" dirty="0">
                <a:latin typeface="Segoe UI" panose="020B0502040204020203" pitchFamily="34" charset="0"/>
                <a:ea typeface="微软雅黑" panose="020B0503020204020204" pitchFamily="34" charset="-122"/>
              </a:rPr>
              <a:t>、</a:t>
            </a:r>
            <a:r>
              <a:rPr lang="en-US" altLang="zh-CN" dirty="0">
                <a:latin typeface="Segoe UI" panose="020B0502040204020203" pitchFamily="34" charset="0"/>
                <a:ea typeface="微软雅黑" panose="020B0503020204020204" pitchFamily="34" charset="-122"/>
              </a:rPr>
              <a:t>CSS </a:t>
            </a:r>
            <a:r>
              <a:rPr lang="zh-CN" altLang="en-US" dirty="0">
                <a:latin typeface="Segoe UI" panose="020B0502040204020203" pitchFamily="34" charset="0"/>
                <a:ea typeface="微软雅黑" panose="020B0503020204020204" pitchFamily="34" charset="-122"/>
              </a:rPr>
              <a:t>和 </a:t>
            </a:r>
            <a:r>
              <a:rPr lang="en-US" altLang="zh-CN" dirty="0">
                <a:latin typeface="Segoe UI" panose="020B0502040204020203" pitchFamily="34" charset="0"/>
                <a:ea typeface="微软雅黑" panose="020B0503020204020204" pitchFamily="34" charset="-122"/>
              </a:rPr>
              <a:t>JavaScript</a:t>
            </a:r>
            <a:r>
              <a:rPr lang="zh-CN" altLang="en-US" dirty="0">
                <a:latin typeface="Segoe UI" panose="020B0502040204020203" pitchFamily="34" charset="0"/>
                <a:ea typeface="微软雅黑" panose="020B0503020204020204" pitchFamily="34" charset="-122"/>
              </a:rPr>
              <a:t>）来构建可在多个平台上的 </a:t>
            </a:r>
            <a:r>
              <a:rPr lang="en-US" altLang="zh-CN" dirty="0">
                <a:latin typeface="Segoe UI" panose="020B0502040204020203" pitchFamily="34" charset="0"/>
                <a:ea typeface="微软雅黑" panose="020B0503020204020204" pitchFamily="34" charset="-122"/>
              </a:rPr>
              <a:t>PowerPoint </a:t>
            </a:r>
            <a:r>
              <a:rPr lang="zh-CN" altLang="en-US" dirty="0">
                <a:latin typeface="Segoe UI" panose="020B0502040204020203" pitchFamily="34" charset="0"/>
                <a:ea typeface="微软雅黑" panose="020B0503020204020204" pitchFamily="34" charset="-122"/>
              </a:rPr>
              <a:t>中运行的</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解决方案。</a:t>
            </a:r>
          </a:p>
        </p:txBody>
      </p:sp>
      <p:pic>
        <p:nvPicPr>
          <p:cNvPr id="7" name="Picture 6">
            <a:extLst>
              <a:ext uri="{FF2B5EF4-FFF2-40B4-BE49-F238E27FC236}">
                <a16:creationId xmlns:a16="http://schemas.microsoft.com/office/drawing/2014/main" id="{1064FF2B-EBFE-2D49-92F1-C523A35BE6E5}"/>
              </a:ext>
            </a:extLst>
          </p:cNvPr>
          <p:cNvPicPr>
            <a:picLocks noChangeAspect="1"/>
          </p:cNvPicPr>
          <p:nvPr/>
        </p:nvPicPr>
        <p:blipFill>
          <a:blip r:embed="rId3"/>
          <a:stretch>
            <a:fillRect/>
          </a:stretch>
        </p:blipFill>
        <p:spPr>
          <a:xfrm>
            <a:off x="6426202" y="2720704"/>
            <a:ext cx="5409428" cy="3403778"/>
          </a:xfrm>
          <a:prstGeom prst="rect">
            <a:avLst/>
          </a:prstGeom>
        </p:spPr>
      </p:pic>
      <p:sp>
        <p:nvSpPr>
          <p:cNvPr id="11" name="Text Placeholder 2">
            <a:extLst>
              <a:ext uri="{FF2B5EF4-FFF2-40B4-BE49-F238E27FC236}">
                <a16:creationId xmlns:a16="http://schemas.microsoft.com/office/drawing/2014/main" id="{ED013A2B-DE66-A244-B3CF-F42B7140AC32}"/>
              </a:ext>
            </a:extLst>
          </p:cNvPr>
          <p:cNvSpPr txBox="1">
            <a:spLocks/>
          </p:cNvSpPr>
          <p:nvPr/>
        </p:nvSpPr>
        <p:spPr>
          <a:xfrm>
            <a:off x="584200" y="2720704"/>
            <a:ext cx="5181600" cy="3784600"/>
          </a:xfrm>
          <a:prstGeom prst="rect">
            <a:avLst/>
          </a:prstGeom>
        </p:spPr>
        <p:txBody>
          <a:bodyPr vert="horz" wrap="square" lIns="0" tIns="0" rIns="0" bIns="0" rtlCol="0">
            <a:normAutofit fontScale="8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pP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对象模型：</a:t>
            </a:r>
          </a:p>
          <a:p>
            <a:pPr lvl="1"/>
            <a:r>
              <a:rPr lang="en-US" altLang="zh-CN">
                <a:latin typeface="Segoe UI" panose="020B0502040204020203" pitchFamily="34" charset="0"/>
                <a:ea typeface="微软雅黑" panose="020B0503020204020204" pitchFamily="34" charset="-122"/>
              </a:rPr>
              <a:t>PowerPoint JavaScript API</a:t>
            </a:r>
            <a:r>
              <a:rPr lang="zh-CN" altLang="en-US">
                <a:latin typeface="Segoe UI" panose="020B0502040204020203" pitchFamily="34" charset="0"/>
                <a:ea typeface="微软雅黑" panose="020B0503020204020204" pitchFamily="34" charset="-122"/>
              </a:rPr>
              <a:t>。</a:t>
            </a:r>
          </a:p>
          <a:p>
            <a:pPr lvl="1"/>
            <a:r>
              <a:rPr lang="zh-CN" altLang="en-US">
                <a:latin typeface="Segoe UI" panose="020B0502040204020203" pitchFamily="34" charset="0"/>
                <a:ea typeface="微软雅黑" panose="020B0503020204020204" pitchFamily="34" charset="-122"/>
              </a:rPr>
              <a:t>通用 </a:t>
            </a:r>
            <a:r>
              <a:rPr lang="en-US" altLang="zh-CN">
                <a:latin typeface="Segoe UI" panose="020B0502040204020203" pitchFamily="34" charset="0"/>
                <a:ea typeface="微软雅黑" panose="020B0503020204020204" pitchFamily="34" charset="-122"/>
              </a:rPr>
              <a:t>API</a:t>
            </a:r>
            <a:r>
              <a:rPr lang="zh-CN" altLang="en-US">
                <a:latin typeface="Segoe UI" panose="020B0502040204020203" pitchFamily="34" charset="0"/>
                <a:ea typeface="微软雅黑" panose="020B0503020204020204" pitchFamily="34" charset="-122"/>
              </a:rPr>
              <a:t>。</a:t>
            </a:r>
          </a:p>
          <a:p>
            <a:pPr marL="228600" lvl="1">
              <a:lnSpc>
                <a:spcPct val="110000"/>
              </a:lnSpc>
            </a:pPr>
            <a:r>
              <a:rPr lang="en-US" altLang="zh-CN" sz="3000">
                <a:latin typeface="Segoe UI Semilight" panose="020B0402040204020203" pitchFamily="34" charset="0"/>
                <a:ea typeface="微软雅黑" panose="020B0503020204020204" pitchFamily="34" charset="-122"/>
                <a:cs typeface="Segoe UI Semilight" panose="020B0402040204020203" pitchFamily="34" charset="0"/>
              </a:rPr>
              <a:t>PowerPoint </a:t>
            </a: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加载项。</a:t>
            </a:r>
          </a:p>
          <a:p>
            <a:pPr marL="228600" lvl="1">
              <a:lnSpc>
                <a:spcPct val="110000"/>
              </a:lnSpc>
            </a:pP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使用 </a:t>
            </a:r>
            <a:r>
              <a:rPr lang="en-US" altLang="zh-CN" sz="3000">
                <a:latin typeface="Segoe UI Semilight" panose="020B0402040204020203" pitchFamily="34" charset="0"/>
                <a:ea typeface="微软雅黑" panose="020B0503020204020204" pitchFamily="34" charset="-122"/>
                <a:cs typeface="Segoe UI Semilight" panose="020B0402040204020203" pitchFamily="34" charset="0"/>
              </a:rPr>
              <a:t>PowerPoint </a:t>
            </a: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加载项的场景。</a:t>
            </a:r>
          </a:p>
          <a:p>
            <a:pPr marL="228600" lvl="1">
              <a:lnSpc>
                <a:spcPct val="110000"/>
              </a:lnSpc>
            </a:pPr>
            <a:r>
              <a:rPr lang="en-US" altLang="zh-CN" sz="3000">
                <a:latin typeface="Segoe UI Semilight" panose="020B0402040204020203" pitchFamily="34" charset="0"/>
                <a:ea typeface="微软雅黑" panose="020B0503020204020204" pitchFamily="34" charset="-122"/>
                <a:cs typeface="Segoe UI Semilight" panose="020B0402040204020203" pitchFamily="34" charset="0"/>
              </a:rPr>
              <a:t>ActiveViewChanged </a:t>
            </a: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事件。</a:t>
            </a:r>
          </a:p>
          <a:p>
            <a:pPr marL="228600" lvl="1">
              <a:lnSpc>
                <a:spcPct val="110000"/>
              </a:lnSpc>
            </a:pP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导航。</a:t>
            </a:r>
          </a:p>
          <a:p>
            <a:pPr marL="228600" lvl="1">
              <a:lnSpc>
                <a:spcPct val="110000"/>
              </a:lnSpc>
            </a:pP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获取 </a:t>
            </a:r>
            <a:r>
              <a:rPr lang="en-US" altLang="zh-CN" sz="3000">
                <a:latin typeface="Segoe UI Semilight" panose="020B0402040204020203" pitchFamily="34" charset="0"/>
                <a:ea typeface="微软雅黑" panose="020B0503020204020204" pitchFamily="34" charset="-122"/>
                <a:cs typeface="Segoe UI Semilight" panose="020B0402040204020203" pitchFamily="34" charset="0"/>
              </a:rPr>
              <a:t>URL</a:t>
            </a: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a:lnSpc>
                <a:spcPct val="110000"/>
              </a:lnSpc>
            </a:pPr>
            <a:r>
              <a:rPr lang="zh-CN" altLang="en-US" sz="3000">
                <a:latin typeface="Segoe UI Semilight" panose="020B0402040204020203" pitchFamily="34" charset="0"/>
                <a:ea typeface="微软雅黑" panose="020B0503020204020204" pitchFamily="34" charset="-122"/>
                <a:cs typeface="Segoe UI Semilight" panose="020B0402040204020203" pitchFamily="34" charset="0"/>
              </a:rPr>
              <a:t>创建演示文稿。</a:t>
            </a:r>
          </a:p>
          <a:p>
            <a:pPr marL="228600" lvl="1" indent="0">
              <a:buNone/>
            </a:pPr>
            <a:endParaRPr lang="zh-CN" altLang="en-US">
              <a:latin typeface="Segoe UI" panose="020B0502040204020203" pitchFamily="34" charset="0"/>
              <a:ea typeface="微软雅黑" panose="020B0503020204020204" pitchFamily="34" charset="-122"/>
            </a:endParaRPr>
          </a:p>
          <a:p>
            <a:pPr marL="228600" lvl="1"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890023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自定义函数</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zh-CN" altLang="en-US">
                <a:latin typeface="Segoe UI" panose="020B0502040204020203" pitchFamily="34" charset="0"/>
                <a:ea typeface="微软雅黑" panose="020B0503020204020204" pitchFamily="34" charset="-122"/>
              </a:rPr>
              <a:t>自定义函数具有一些独特的功能和限制，因为它们在与其他加载项交互（如任务窗格）分开的运行时中运行。</a:t>
            </a:r>
          </a:p>
          <a:p>
            <a:pPr marL="0" indent="0">
              <a:buNone/>
            </a:pPr>
            <a:r>
              <a:rPr lang="en-US" altLang="zh-CN">
                <a:latin typeface="Segoe UI Semilight" panose="020B0402040204020203" pitchFamily="34" charset="0"/>
                <a:ea typeface="微软雅黑" panose="020B0503020204020204" pitchFamily="34" charset="-122"/>
              </a:rPr>
              <a:t>Excel </a:t>
            </a:r>
            <a:r>
              <a:rPr lang="zh-CN" altLang="en-US">
                <a:latin typeface="Segoe UI Semilight" panose="020B0402040204020203" pitchFamily="34" charset="0"/>
                <a:ea typeface="微软雅黑" panose="020B0503020204020204" pitchFamily="34" charset="-122"/>
              </a:rPr>
              <a:t>中的用户可以像访问任何 </a:t>
            </a:r>
            <a:r>
              <a:rPr lang="en-US" altLang="zh-CN">
                <a:latin typeface="Segoe UI Semilight" panose="020B0402040204020203" pitchFamily="34" charset="0"/>
                <a:ea typeface="微软雅黑" panose="020B0503020204020204" pitchFamily="34" charset="-122"/>
              </a:rPr>
              <a:t>Excel </a:t>
            </a:r>
            <a:r>
              <a:rPr lang="zh-CN" altLang="en-US">
                <a:latin typeface="Segoe UI Semilight" panose="020B0402040204020203" pitchFamily="34" charset="0"/>
                <a:ea typeface="微软雅黑" panose="020B0503020204020204" pitchFamily="34" charset="-122"/>
              </a:rPr>
              <a:t>中的原生函数（例如 </a:t>
            </a:r>
            <a:r>
              <a:rPr lang="en-US" altLang="zh-CN">
                <a:latin typeface="Segoe UI Semilight" panose="020B0402040204020203" pitchFamily="34" charset="0"/>
                <a:ea typeface="微软雅黑" panose="020B0503020204020204" pitchFamily="34" charset="-122"/>
              </a:rPr>
              <a:t>SUM()</a:t>
            </a:r>
            <a:r>
              <a:rPr lang="zh-CN" altLang="en-US">
                <a:latin typeface="Segoe UI Semilight" panose="020B0402040204020203" pitchFamily="34" charset="0"/>
                <a:ea typeface="微软雅黑" panose="020B0503020204020204" pitchFamily="34" charset="-122"/>
              </a:rPr>
              <a:t>）一样访问自定义函数。</a:t>
            </a:r>
          </a:p>
          <a:p>
            <a:r>
              <a:rPr lang="zh-CN" altLang="en-US">
                <a:latin typeface="Segoe UI Semilight" panose="020B0402040204020203" pitchFamily="34" charset="0"/>
                <a:ea typeface="微软雅黑" panose="020B0503020204020204" pitchFamily="34" charset="-122"/>
              </a:rPr>
              <a:t>你可以创建自定义函数，用于：</a:t>
            </a:r>
          </a:p>
          <a:p>
            <a:pPr lvl="1"/>
            <a:r>
              <a:rPr lang="zh-CN" altLang="en-US">
                <a:latin typeface="Segoe UI" panose="020B0502040204020203" pitchFamily="34" charset="0"/>
                <a:ea typeface="微软雅黑" panose="020B0503020204020204" pitchFamily="34" charset="-122"/>
              </a:rPr>
              <a:t>执行简单的任务计算。</a:t>
            </a:r>
          </a:p>
          <a:p>
            <a:pPr lvl="1"/>
            <a:r>
              <a:rPr lang="zh-CN" altLang="en-US">
                <a:latin typeface="Segoe UI" panose="020B0502040204020203" pitchFamily="34" charset="0"/>
                <a:ea typeface="微软雅黑" panose="020B0503020204020204" pitchFamily="34" charset="-122"/>
              </a:rPr>
              <a:t>或者执行更复杂的任务，如将实时数据从 </a:t>
            </a:r>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流式传输到工作表中。</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320391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5803"/>
            <a:ext cx="6900466" cy="523220"/>
          </a:xfrm>
          <a:prstGeom prst="rect">
            <a:avLst/>
          </a:prstGeom>
        </p:spPr>
        <p:txBody>
          <a:bodyPr wrap="square">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Office JavaScript API</a:t>
            </a:r>
            <a:endPar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327550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906878"/>
            <a:ext cx="9144000" cy="553998"/>
          </a:xfrm>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a:t>
            </a:r>
          </a:p>
        </p:txBody>
      </p:sp>
    </p:spTree>
    <p:extLst>
      <p:ext uri="{BB962C8B-B14F-4D97-AF65-F5344CB8AC3E}">
        <p14:creationId xmlns:p14="http://schemas.microsoft.com/office/powerpoint/2010/main" val="266151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加载项自定义</a:t>
            </a:r>
          </a:p>
        </p:txBody>
      </p:sp>
    </p:spTree>
    <p:extLst>
      <p:ext uri="{BB962C8B-B14F-4D97-AF65-F5344CB8AC3E}">
        <p14:creationId xmlns:p14="http://schemas.microsoft.com/office/powerpoint/2010/main" val="30959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90" y="241300"/>
            <a:ext cx="10515600" cy="553998"/>
          </a:xfrm>
        </p:spPr>
        <p:txBody>
          <a:bodyPr/>
          <a:lstStyle/>
          <a:p>
            <a:r>
              <a:rPr lang="zh-CN" altLang="en-US" b="1" dirty="0">
                <a:latin typeface="Segoe UI Semibold" panose="020B0702040204020203" pitchFamily="34" charset="0"/>
                <a:ea typeface="微软雅黑" panose="020B0503020204020204" pitchFamily="34" charset="-122"/>
              </a:rPr>
              <a:t>自定义 </a:t>
            </a:r>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加载项概述</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89" y="1434370"/>
            <a:ext cx="11347305" cy="3311676"/>
          </a:xfrm>
        </p:spPr>
        <p:txBody>
          <a:bodyPr>
            <a:normAutofit fontScale="77500" lnSpcReduction="20000"/>
          </a:bodyPr>
          <a:lstStyle/>
          <a:p>
            <a:pPr>
              <a:lnSpc>
                <a:spcPct val="120000"/>
              </a:lnSpc>
            </a:pPr>
            <a:r>
              <a:rPr lang="zh-CN" altLang="en-US" sz="3300" dirty="0">
                <a:latin typeface="Segoe UI" panose="020B0502040204020203" pitchFamily="34" charset="0"/>
                <a:ea typeface="微软雅黑" panose="020B0503020204020204" pitchFamily="34" charset="-122"/>
              </a:rPr>
              <a:t>通过提供用户可以在 </a:t>
            </a:r>
            <a:r>
              <a:rPr lang="en-US" altLang="zh-CN" sz="3300" dirty="0">
                <a:latin typeface="Segoe UI" panose="020B0502040204020203" pitchFamily="34" charset="0"/>
                <a:ea typeface="微软雅黑" panose="020B0503020204020204" pitchFamily="34" charset="-122"/>
              </a:rPr>
              <a:t>Office </a:t>
            </a:r>
            <a:r>
              <a:rPr lang="zh-CN" altLang="en-US" sz="3300" dirty="0">
                <a:latin typeface="Segoe UI" panose="020B0502040204020203" pitchFamily="34" charset="0"/>
                <a:ea typeface="微软雅黑" panose="020B0503020204020204" pitchFamily="34" charset="-122"/>
              </a:rPr>
              <a:t>客户端中访问的上下文功能，</a:t>
            </a:r>
            <a:r>
              <a:rPr lang="en-US" altLang="zh-CN" sz="3300" dirty="0">
                <a:latin typeface="Segoe UI" panose="020B0502040204020203" pitchFamily="34" charset="0"/>
                <a:ea typeface="微软雅黑" panose="020B0503020204020204" pitchFamily="34" charset="-122"/>
              </a:rPr>
              <a:t>Office </a:t>
            </a:r>
            <a:r>
              <a:rPr lang="zh-CN" altLang="en-US" sz="3300" dirty="0">
                <a:latin typeface="Segoe UI" panose="020B0502040204020203" pitchFamily="34" charset="0"/>
                <a:ea typeface="微软雅黑" panose="020B0503020204020204" pitchFamily="34" charset="-122"/>
              </a:rPr>
              <a:t>加载项可扩展 </a:t>
            </a:r>
            <a:r>
              <a:rPr lang="en-US" altLang="zh-CN" sz="3300" dirty="0">
                <a:latin typeface="Segoe UI" panose="020B0502040204020203" pitchFamily="34" charset="0"/>
                <a:ea typeface="微软雅黑" panose="020B0503020204020204" pitchFamily="34" charset="-122"/>
              </a:rPr>
              <a:t>Office </a:t>
            </a:r>
            <a:r>
              <a:rPr lang="zh-CN" altLang="en-US" sz="3300" dirty="0">
                <a:latin typeface="Segoe UI" panose="020B0502040204020203" pitchFamily="34" charset="0"/>
                <a:ea typeface="微软雅黑" panose="020B0503020204020204" pitchFamily="34" charset="-122"/>
              </a:rPr>
              <a:t>体验。</a:t>
            </a:r>
          </a:p>
          <a:p>
            <a:pPr marL="228600" indent="-228600">
              <a:lnSpc>
                <a:spcPct val="120000"/>
              </a:lnSpc>
              <a:buFont typeface="Wingdings" panose="05000000000000000000" pitchFamily="2" charset="2"/>
              <a:buChar char=""/>
            </a:pPr>
            <a:r>
              <a:rPr lang="zh-CN" altLang="en-US" sz="3600" dirty="0">
                <a:latin typeface="Segoe UI" panose="020B0502040204020203" pitchFamily="34" charset="0"/>
                <a:ea typeface="微软雅黑" panose="020B0503020204020204" pitchFamily="34" charset="-122"/>
              </a:rPr>
              <a:t>开发人员需考虑以下设计因素：</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明确为 </a:t>
            </a:r>
            <a:r>
              <a:rPr lang="en-US" altLang="zh-CN" sz="2600" dirty="0">
                <a:latin typeface="Segoe UI" panose="020B0502040204020203" pitchFamily="34" charset="0"/>
                <a:ea typeface="微软雅黑" panose="020B0503020204020204" pitchFamily="34" charset="-122"/>
              </a:rPr>
              <a:t>Office </a:t>
            </a:r>
            <a:r>
              <a:rPr lang="zh-CN" altLang="en-US" sz="2600" dirty="0">
                <a:latin typeface="Segoe UI" panose="020B0502040204020203" pitchFamily="34" charset="0"/>
                <a:ea typeface="微软雅黑" panose="020B0503020204020204" pitchFamily="34" charset="-122"/>
              </a:rPr>
              <a:t>设计。</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专注于几项关键任务；把它们做好。</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优先内容而不是 </a:t>
            </a:r>
            <a:r>
              <a:rPr lang="en-US" altLang="zh-CN" sz="2600" dirty="0">
                <a:latin typeface="Segoe UI" panose="020B0502040204020203" pitchFamily="34" charset="0"/>
                <a:ea typeface="微软雅黑" panose="020B0503020204020204" pitchFamily="34" charset="-122"/>
              </a:rPr>
              <a:t>Chrome</a:t>
            </a:r>
            <a:r>
              <a:rPr lang="zh-CN" altLang="en-US" sz="2600" dirty="0">
                <a:latin typeface="Segoe UI" panose="020B0502040204020203" pitchFamily="34" charset="0"/>
                <a:ea typeface="微软雅黑" panose="020B0503020204020204" pitchFamily="34" charset="-122"/>
              </a:rPr>
              <a:t>。</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让它变得有趣，保持对用户的控制。</a:t>
            </a:r>
          </a:p>
          <a:p>
            <a:pPr marL="457200" lvl="1" indent="-228600">
              <a:lnSpc>
                <a:spcPct val="120000"/>
              </a:lnSpc>
              <a:buFont typeface="Wingdings" panose="05000000000000000000" pitchFamily="2" charset="2"/>
              <a:buChar char=""/>
            </a:pPr>
            <a:r>
              <a:rPr lang="zh-CN" altLang="en-US" sz="2600" dirty="0">
                <a:latin typeface="Segoe UI" panose="020B0502040204020203" pitchFamily="34" charset="0"/>
                <a:ea typeface="微软雅黑" panose="020B0503020204020204" pitchFamily="34" charset="-122"/>
              </a:rPr>
              <a:t>针对所有平台和输入法进行设计。</a:t>
            </a:r>
          </a:p>
        </p:txBody>
      </p:sp>
    </p:spTree>
    <p:extLst>
      <p:ext uri="{BB962C8B-B14F-4D97-AF65-F5344CB8AC3E}">
        <p14:creationId xmlns:p14="http://schemas.microsoft.com/office/powerpoint/2010/main" val="6228085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2" y="457200"/>
            <a:ext cx="11310969" cy="553998"/>
          </a:xfrm>
        </p:spPr>
        <p:txBody>
          <a:bodyPr>
            <a:normAutofit/>
          </a:bodyPr>
          <a:lstStyle/>
          <a:p>
            <a:r>
              <a:rPr lang="zh-CN" altLang="en-US" b="1" dirty="0">
                <a:latin typeface="Segoe UI Semibold" panose="020B0702040204020203" pitchFamily="34" charset="0"/>
                <a:ea typeface="微软雅黑" panose="020B0503020204020204" pitchFamily="34" charset="-122"/>
              </a:rPr>
              <a:t>保留加载项状态和设置</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0760559" cy="5238258"/>
          </a:xfrm>
        </p:spPr>
        <p:txBody>
          <a:bodyPr/>
          <a:lstStyle/>
          <a:p>
            <a:r>
              <a:rPr lang="en-US" altLang="zh-CN" dirty="0">
                <a:latin typeface="Segoe UI Semilight" panose="020B0402040204020203" pitchFamily="34" charset="0"/>
                <a:ea typeface="微软雅黑" panose="020B0503020204020204" pitchFamily="34" charset="-122"/>
              </a:rPr>
              <a:t>Office </a:t>
            </a:r>
            <a:r>
              <a:rPr lang="zh-CN" altLang="en-US" dirty="0">
                <a:latin typeface="Segoe UI Semilight" panose="020B0402040204020203" pitchFamily="34" charset="0"/>
                <a:ea typeface="微软雅黑" panose="020B0503020204020204" pitchFamily="34" charset="-122"/>
              </a:rPr>
              <a:t>加载项平台提供了几种保留加载项状态和设置的方法。你的选项取决于你计划支持的 </a:t>
            </a:r>
            <a:r>
              <a:rPr lang="en-US" altLang="zh-CN" dirty="0">
                <a:latin typeface="Segoe UI Semilight" panose="020B0402040204020203" pitchFamily="34" charset="0"/>
                <a:ea typeface="微软雅黑" panose="020B0503020204020204" pitchFamily="34" charset="-122"/>
              </a:rPr>
              <a:t>Office </a:t>
            </a:r>
            <a:r>
              <a:rPr lang="zh-CN" altLang="en-US" dirty="0">
                <a:latin typeface="Segoe UI Semilight" panose="020B0402040204020203" pitchFamily="34" charset="0"/>
                <a:ea typeface="微软雅黑" panose="020B0503020204020204" pitchFamily="34" charset="-122"/>
              </a:rPr>
              <a:t>应用程序，以及你计划开发的加载项类型。</a:t>
            </a:r>
          </a:p>
          <a:p>
            <a:r>
              <a:rPr lang="zh-CN" altLang="en-US" dirty="0">
                <a:latin typeface="Segoe UI Semilight" panose="020B0402040204020203" pitchFamily="34" charset="0"/>
                <a:ea typeface="微软雅黑" panose="020B0503020204020204" pitchFamily="34" charset="-122"/>
              </a:rPr>
              <a:t>用于保留状态和设置的选项。</a:t>
            </a:r>
          </a:p>
        </p:txBody>
      </p:sp>
    </p:spTree>
    <p:extLst>
      <p:ext uri="{BB962C8B-B14F-4D97-AF65-F5344CB8AC3E}">
        <p14:creationId xmlns:p14="http://schemas.microsoft.com/office/powerpoint/2010/main" val="1416330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加载项中的 </a:t>
            </a:r>
            <a:r>
              <a:rPr lang="en-US" altLang="zh-CN" dirty="0">
                <a:latin typeface="Segoe UI Semibold" panose="020B0702040204020203" pitchFamily="34" charset="0"/>
                <a:ea typeface="微软雅黑" panose="020B0503020204020204" pitchFamily="34" charset="-122"/>
              </a:rPr>
              <a:t>Office UI Fabric</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p:txBody>
          <a:bodyPr>
            <a:normAutofit fontScale="62500" lnSpcReduction="20000"/>
          </a:bodyPr>
          <a:lstStyle/>
          <a:p>
            <a:pPr marL="0" indent="0">
              <a:buNone/>
            </a:pPr>
            <a:r>
              <a:rPr lang="zh-CN" altLang="en-US" sz="4000" dirty="0">
                <a:latin typeface="Segoe UI" panose="020B0502040204020203" pitchFamily="34" charset="0"/>
                <a:ea typeface="微软雅黑" panose="020B0503020204020204" pitchFamily="34" charset="-122"/>
              </a:rPr>
              <a:t>在构建加载项时，你需要考虑一些 </a:t>
            </a:r>
            <a:r>
              <a:rPr lang="en-US" altLang="zh-CN" sz="4000" dirty="0">
                <a:latin typeface="Segoe UI" panose="020B0502040204020203" pitchFamily="34" charset="0"/>
                <a:ea typeface="微软雅黑" panose="020B0503020204020204" pitchFamily="34" charset="-122"/>
              </a:rPr>
              <a:t>UI </a:t>
            </a:r>
            <a:r>
              <a:rPr lang="zh-CN" altLang="en-US" sz="4000" dirty="0">
                <a:latin typeface="Segoe UI" panose="020B0502040204020203" pitchFamily="34" charset="0"/>
                <a:ea typeface="微软雅黑" panose="020B0503020204020204" pitchFamily="34" charset="-122"/>
              </a:rPr>
              <a:t>设计因素。</a:t>
            </a:r>
          </a:p>
          <a:p>
            <a:pPr>
              <a:lnSpc>
                <a:spcPct val="120000"/>
              </a:lnSpc>
            </a:pPr>
            <a:r>
              <a:rPr lang="en-US" altLang="zh-CN" sz="4000" dirty="0">
                <a:latin typeface="Segoe UI Semilight" panose="020B0402040204020203" pitchFamily="34" charset="0"/>
                <a:ea typeface="微软雅黑" panose="020B0503020204020204" pitchFamily="34" charset="-122"/>
              </a:rPr>
              <a:t>Office UI Fabric </a:t>
            </a:r>
            <a:r>
              <a:rPr lang="zh-CN" altLang="en-US" sz="4000" dirty="0">
                <a:latin typeface="Segoe UI Semilight" panose="020B0402040204020203" pitchFamily="34" charset="0"/>
                <a:ea typeface="微软雅黑" panose="020B0503020204020204" pitchFamily="34" charset="-122"/>
              </a:rPr>
              <a:t>有两个主要区域：</a:t>
            </a:r>
          </a:p>
          <a:p>
            <a:pPr lvl="1">
              <a:lnSpc>
                <a:spcPct val="120000"/>
              </a:lnSpc>
            </a:pPr>
            <a:r>
              <a:rPr lang="en-US" altLang="zh-CN" sz="2600" dirty="0">
                <a:latin typeface="Segoe UI" panose="020B0502040204020203" pitchFamily="34" charset="0"/>
                <a:ea typeface="微软雅黑" panose="020B0503020204020204" pitchFamily="34" charset="-122"/>
              </a:rPr>
              <a:t>Fabric Core </a:t>
            </a:r>
            <a:r>
              <a:rPr lang="zh-CN" altLang="en-US" sz="2600" dirty="0">
                <a:latin typeface="Segoe UI" panose="020B0502040204020203" pitchFamily="34" charset="0"/>
                <a:ea typeface="微软雅黑" panose="020B0503020204020204" pitchFamily="34" charset="-122"/>
              </a:rPr>
              <a:t>提供基本元素，如字体、图标和颜色。</a:t>
            </a:r>
          </a:p>
          <a:p>
            <a:pPr lvl="1">
              <a:lnSpc>
                <a:spcPct val="120000"/>
              </a:lnSpc>
            </a:pPr>
            <a:r>
              <a:rPr lang="en-US" altLang="zh-CN" sz="2600" dirty="0">
                <a:latin typeface="Segoe UI" panose="020B0502040204020203" pitchFamily="34" charset="0"/>
                <a:ea typeface="微软雅黑" panose="020B0503020204020204" pitchFamily="34" charset="-122"/>
              </a:rPr>
              <a:t>Fabric React </a:t>
            </a:r>
            <a:r>
              <a:rPr lang="zh-CN" altLang="en-US" sz="2600" dirty="0">
                <a:latin typeface="Segoe UI" panose="020B0502040204020203" pitchFamily="34" charset="0"/>
                <a:ea typeface="微软雅黑" panose="020B0503020204020204" pitchFamily="34" charset="-122"/>
              </a:rPr>
              <a:t>组件包括 </a:t>
            </a:r>
            <a:r>
              <a:rPr lang="en-US" altLang="zh-CN" sz="2600" dirty="0">
                <a:latin typeface="Segoe UI" panose="020B0502040204020203" pitchFamily="34" charset="0"/>
                <a:ea typeface="微软雅黑" panose="020B0503020204020204" pitchFamily="34" charset="-122"/>
              </a:rPr>
              <a:t>Fabric Core </a:t>
            </a:r>
            <a:r>
              <a:rPr lang="zh-CN" altLang="en-US" sz="2600" dirty="0">
                <a:latin typeface="Segoe UI" panose="020B0502040204020203" pitchFamily="34" charset="0"/>
                <a:ea typeface="微软雅黑" panose="020B0503020204020204" pitchFamily="34" charset="-122"/>
              </a:rPr>
              <a:t>元素，还添加了输入、导航和通知等组件。</a:t>
            </a:r>
          </a:p>
          <a:p>
            <a:pPr marL="228600" lvl="1">
              <a:lnSpc>
                <a:spcPct val="120000"/>
              </a:lnSpc>
            </a:pPr>
            <a:r>
              <a:rPr lang="en-US" altLang="zh-CN" sz="4000" dirty="0">
                <a:latin typeface="Segoe UI Semilight" panose="020B0402040204020203" pitchFamily="34" charset="0"/>
                <a:ea typeface="微软雅黑" panose="020B0503020204020204" pitchFamily="34" charset="-122"/>
                <a:cs typeface="Segoe UI Semilight" panose="020B0402040204020203" pitchFamily="34" charset="0"/>
              </a:rPr>
              <a:t>Fabric </a:t>
            </a:r>
            <a:r>
              <a:rPr lang="zh-CN" altLang="en-US" sz="4000" dirty="0">
                <a:latin typeface="Segoe UI Semilight" panose="020B0402040204020203" pitchFamily="34" charset="0"/>
                <a:ea typeface="微软雅黑" panose="020B0503020204020204" pitchFamily="34" charset="-122"/>
                <a:cs typeface="Segoe UI Semilight" panose="020B0402040204020203" pitchFamily="34" charset="0"/>
              </a:rPr>
              <a:t>组件：</a:t>
            </a:r>
          </a:p>
          <a:p>
            <a:pPr lvl="1">
              <a:lnSpc>
                <a:spcPct val="120000"/>
              </a:lnSpc>
            </a:pPr>
            <a:r>
              <a:rPr lang="zh-CN" altLang="en-US" sz="2600" dirty="0">
                <a:latin typeface="Segoe UI" panose="020B0502040204020203" pitchFamily="34" charset="0"/>
                <a:ea typeface="微软雅黑" panose="020B0503020204020204" pitchFamily="34" charset="-122"/>
              </a:rPr>
              <a:t>痕迹</a:t>
            </a:r>
          </a:p>
          <a:p>
            <a:pPr lvl="1">
              <a:lnSpc>
                <a:spcPct val="120000"/>
              </a:lnSpc>
            </a:pPr>
            <a:r>
              <a:rPr lang="zh-CN" altLang="en-US" sz="2600" dirty="0">
                <a:latin typeface="Segoe UI" panose="020B0502040204020203" pitchFamily="34" charset="0"/>
                <a:ea typeface="微软雅黑" panose="020B0503020204020204" pitchFamily="34" charset="-122"/>
              </a:rPr>
              <a:t>按钮</a:t>
            </a:r>
          </a:p>
          <a:p>
            <a:pPr lvl="1">
              <a:lnSpc>
                <a:spcPct val="120000"/>
              </a:lnSpc>
            </a:pPr>
            <a:r>
              <a:rPr lang="zh-CN" altLang="en-US" sz="2600" dirty="0">
                <a:latin typeface="Segoe UI" panose="020B0502040204020203" pitchFamily="34" charset="0"/>
                <a:ea typeface="微软雅黑" panose="020B0503020204020204" pitchFamily="34" charset="-122"/>
              </a:rPr>
              <a:t>复选框</a:t>
            </a:r>
          </a:p>
          <a:p>
            <a:pPr lvl="1">
              <a:lnSpc>
                <a:spcPct val="120000"/>
              </a:lnSpc>
            </a:pPr>
            <a:r>
              <a:rPr lang="zh-CN" altLang="en-US" sz="2600" dirty="0">
                <a:latin typeface="Segoe UI" panose="020B0502040204020203" pitchFamily="34" charset="0"/>
                <a:ea typeface="微软雅黑" panose="020B0503020204020204" pitchFamily="34" charset="-122"/>
              </a:rPr>
              <a:t>选择组</a:t>
            </a:r>
          </a:p>
          <a:p>
            <a:pPr lvl="1">
              <a:lnSpc>
                <a:spcPct val="120000"/>
              </a:lnSpc>
            </a:pPr>
            <a:r>
              <a:rPr lang="zh-CN" altLang="en-US" sz="2600" dirty="0">
                <a:latin typeface="Segoe UI" panose="020B0502040204020203" pitchFamily="34" charset="0"/>
                <a:ea typeface="微软雅黑" panose="020B0503020204020204" pitchFamily="34" charset="-122"/>
              </a:rPr>
              <a:t>下拉列表</a:t>
            </a:r>
          </a:p>
          <a:p>
            <a:pPr lvl="1">
              <a:lnSpc>
                <a:spcPct val="120000"/>
              </a:lnSpc>
            </a:pPr>
            <a:r>
              <a:rPr lang="zh-CN" altLang="en-US" sz="2600" dirty="0">
                <a:latin typeface="Segoe UI" panose="020B0502040204020203" pitchFamily="34" charset="0"/>
                <a:ea typeface="微软雅黑" panose="020B0503020204020204" pitchFamily="34" charset="-122"/>
              </a:rPr>
              <a:t>标签</a:t>
            </a:r>
          </a:p>
          <a:p>
            <a:pPr lvl="1">
              <a:lnSpc>
                <a:spcPct val="120000"/>
              </a:lnSpc>
            </a:pPr>
            <a:r>
              <a:rPr lang="zh-CN" altLang="en-US" sz="2600" dirty="0">
                <a:latin typeface="Segoe UI" panose="020B0502040204020203" pitchFamily="34" charset="0"/>
                <a:ea typeface="微软雅黑" panose="020B0503020204020204" pitchFamily="34" charset="-122"/>
              </a:rPr>
              <a:t>列表</a:t>
            </a:r>
          </a:p>
          <a:p>
            <a:pPr lvl="1">
              <a:lnSpc>
                <a:spcPct val="120000"/>
              </a:lnSpc>
            </a:pPr>
            <a:r>
              <a:rPr lang="zh-CN" altLang="en-US" sz="2600" dirty="0">
                <a:latin typeface="Segoe UI" panose="020B0502040204020203" pitchFamily="34" charset="0"/>
                <a:ea typeface="微软雅黑" panose="020B0503020204020204" pitchFamily="34" charset="-122"/>
              </a:rPr>
              <a:t>数据透视</a:t>
            </a:r>
          </a:p>
          <a:p>
            <a:pPr lvl="1">
              <a:lnSpc>
                <a:spcPct val="120000"/>
              </a:lnSpc>
            </a:pPr>
            <a:r>
              <a:rPr lang="zh-CN" altLang="en-US" sz="2600" dirty="0">
                <a:latin typeface="Segoe UI" panose="020B0502040204020203" pitchFamily="34" charset="0"/>
                <a:ea typeface="微软雅黑" panose="020B0503020204020204" pitchFamily="34" charset="-122"/>
              </a:rPr>
              <a:t>文本字段</a:t>
            </a:r>
          </a:p>
          <a:p>
            <a:pPr lvl="1">
              <a:lnSpc>
                <a:spcPct val="120000"/>
              </a:lnSpc>
            </a:pPr>
            <a:r>
              <a:rPr lang="zh-CN" altLang="en-US" sz="2600" dirty="0">
                <a:latin typeface="Segoe UI" panose="020B0502040204020203" pitchFamily="34" charset="0"/>
                <a:ea typeface="微软雅黑" panose="020B0503020204020204" pitchFamily="34" charset="-122"/>
              </a:rPr>
              <a:t>切换按钮</a:t>
            </a: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0769673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加载项中的 </a:t>
            </a:r>
            <a:r>
              <a:rPr lang="en-US" altLang="zh-CN" dirty="0">
                <a:latin typeface="Segoe UI Semibold" panose="020B0702040204020203" pitchFamily="34" charset="0"/>
                <a:ea typeface="微软雅黑" panose="020B0503020204020204" pitchFamily="34" charset="-122"/>
              </a:rPr>
              <a:t>Microsoft Graph</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696453"/>
            <a:ext cx="5323305" cy="4977302"/>
          </a:xfrm>
        </p:spPr>
        <p:txBody>
          <a:bodyPr>
            <a:normAutofit/>
          </a:bodyPr>
          <a:lstStyle/>
          <a:p>
            <a:r>
              <a:rPr lang="zh-CN" altLang="en-US" sz="2500" dirty="0">
                <a:latin typeface="Segoe UI Semilight" panose="020B0402040204020203" pitchFamily="34" charset="0"/>
                <a:ea typeface="微软雅黑" panose="020B0503020204020204" pitchFamily="34" charset="-122"/>
              </a:rPr>
              <a:t>集成来自在线服务提供商的数据，可增加加载项的价值，提高采用率。</a:t>
            </a:r>
          </a:p>
          <a:p>
            <a:r>
              <a:rPr lang="en-US" altLang="zh-CN" sz="2500" dirty="0">
                <a:latin typeface="Segoe UI Semilight" panose="020B0402040204020203" pitchFamily="34" charset="0"/>
                <a:ea typeface="微软雅黑" panose="020B0503020204020204" pitchFamily="34" charset="-122"/>
              </a:rPr>
              <a:t>Microsoft Graph REST API </a:t>
            </a:r>
            <a:r>
              <a:rPr lang="zh-CN" altLang="en-US" sz="2500" dirty="0">
                <a:latin typeface="Segoe UI Semilight" panose="020B0402040204020203" pitchFamily="34" charset="0"/>
                <a:ea typeface="微软雅黑" panose="020B0503020204020204" pitchFamily="34" charset="-122"/>
              </a:rPr>
              <a:t>为加载项提供了访问服务中的用户数据的方法，这些服务包括：</a:t>
            </a:r>
          </a:p>
          <a:p>
            <a:pPr lvl="1"/>
            <a:r>
              <a:rPr lang="en-US" altLang="zh-CN" dirty="0">
                <a:latin typeface="Segoe UI" panose="020B0502040204020203" pitchFamily="34" charset="0"/>
                <a:ea typeface="微软雅黑" panose="020B0503020204020204" pitchFamily="34" charset="-122"/>
              </a:rPr>
              <a:t>Azure Active Directory</a:t>
            </a:r>
            <a:r>
              <a:rPr lang="zh-CN" altLang="en-US" dirty="0">
                <a:latin typeface="Segoe UI" panose="020B0502040204020203" pitchFamily="34" charset="0"/>
                <a:ea typeface="微软雅黑" panose="020B0503020204020204" pitchFamily="34" charset="-122"/>
              </a:rPr>
              <a:t>。</a:t>
            </a:r>
          </a:p>
          <a:p>
            <a:pPr lvl="1"/>
            <a:r>
              <a:rPr lang="en-US" altLang="zh-CN" dirty="0">
                <a:latin typeface="Segoe UI" panose="020B0502040204020203" pitchFamily="34" charset="0"/>
                <a:ea typeface="微软雅黑" panose="020B0503020204020204" pitchFamily="34" charset="-122"/>
              </a:rPr>
              <a:t>Office 365 </a:t>
            </a:r>
            <a:r>
              <a:rPr lang="zh-CN" altLang="en-US" dirty="0">
                <a:latin typeface="Segoe UI" panose="020B0502040204020203" pitchFamily="34" charset="0"/>
                <a:ea typeface="微软雅黑" panose="020B0503020204020204" pitchFamily="34" charset="-122"/>
              </a:rPr>
              <a:t>服务。</a:t>
            </a:r>
          </a:p>
          <a:p>
            <a:pPr lvl="1"/>
            <a:r>
              <a:rPr lang="zh-CN" altLang="en-US" dirty="0">
                <a:latin typeface="Segoe UI" panose="020B0502040204020203" pitchFamily="34" charset="0"/>
                <a:ea typeface="微软雅黑" panose="020B0503020204020204" pitchFamily="34" charset="-122"/>
              </a:rPr>
              <a:t>企业移动性和安全性</a:t>
            </a:r>
            <a:r>
              <a:rPr lang="zh-CN" altLang="en-US">
                <a:latin typeface="Segoe UI" panose="020B0502040204020203" pitchFamily="34" charset="0"/>
                <a:ea typeface="微软雅黑" panose="020B0503020204020204" pitchFamily="34" charset="-122"/>
              </a:rPr>
              <a:t>服务。</a:t>
            </a:r>
            <a:endParaRPr lang="zh-CN" altLang="en-US" dirty="0">
              <a:latin typeface="Segoe UI" panose="020B0502040204020203" pitchFamily="34" charset="0"/>
              <a:ea typeface="微软雅黑" panose="020B0503020204020204" pitchFamily="34" charset="-122"/>
            </a:endParaRPr>
          </a:p>
          <a:p>
            <a:pPr lvl="1"/>
            <a:r>
              <a:rPr lang="en-US" altLang="zh-CN" dirty="0">
                <a:latin typeface="Segoe UI" panose="020B0502040204020203" pitchFamily="34" charset="0"/>
                <a:ea typeface="微软雅黑" panose="020B0503020204020204" pitchFamily="34" charset="-122"/>
              </a:rPr>
              <a:t>Windows 10 </a:t>
            </a:r>
            <a:r>
              <a:rPr lang="zh-CN" altLang="en-US" dirty="0">
                <a:latin typeface="Segoe UI" panose="020B0502040204020203" pitchFamily="34" charset="0"/>
                <a:ea typeface="微软雅黑" panose="020B0503020204020204" pitchFamily="34" charset="-122"/>
              </a:rPr>
              <a:t>服务。</a:t>
            </a:r>
          </a:p>
          <a:p>
            <a:pPr lvl="1"/>
            <a:r>
              <a:rPr lang="en-US" altLang="zh-CN" dirty="0">
                <a:latin typeface="Segoe UI" panose="020B0502040204020203" pitchFamily="34" charset="0"/>
                <a:ea typeface="微软雅黑" panose="020B0503020204020204" pitchFamily="34" charset="-122"/>
              </a:rPr>
              <a:t>Dynamics 365</a:t>
            </a:r>
            <a:r>
              <a:rPr lang="zh-CN" altLang="en-US" dirty="0">
                <a:latin typeface="Segoe UI" panose="020B0502040204020203" pitchFamily="34" charset="0"/>
                <a:ea typeface="微软雅黑" panose="020B0503020204020204" pitchFamily="34" charset="-122"/>
              </a:rPr>
              <a:t>。</a:t>
            </a:r>
          </a:p>
          <a:p>
            <a:pPr lvl="1"/>
            <a:endParaRPr lang="zh-CN" altLang="en-US" dirty="0">
              <a:latin typeface="Segoe UI" panose="020B0502040204020203" pitchFamily="34" charset="0"/>
              <a:ea typeface="微软雅黑" panose="020B0503020204020204" pitchFamily="34" charset="-122"/>
            </a:endParaRPr>
          </a:p>
        </p:txBody>
      </p:sp>
      <p:pic>
        <p:nvPicPr>
          <p:cNvPr id="6" name="Picture 5">
            <a:extLst>
              <a:ext uri="{FF2B5EF4-FFF2-40B4-BE49-F238E27FC236}">
                <a16:creationId xmlns:a16="http://schemas.microsoft.com/office/drawing/2014/main" id="{B29E93C0-5D0D-46F7-80EB-0E161FE981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60936" y="1696453"/>
            <a:ext cx="7671659" cy="3733436"/>
          </a:xfrm>
          <a:prstGeom prst="rect">
            <a:avLst/>
          </a:prstGeom>
        </p:spPr>
      </p:pic>
    </p:spTree>
    <p:extLst>
      <p:ext uri="{BB962C8B-B14F-4D97-AF65-F5344CB8AC3E}">
        <p14:creationId xmlns:p14="http://schemas.microsoft.com/office/powerpoint/2010/main" val="21238933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703271" y="3171827"/>
            <a:ext cx="690046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理解加载项的自定义</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1890427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22300" y="4275178"/>
            <a:ext cx="9144000" cy="553998"/>
          </a:xfrm>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加载项的测试、调试和部署选项</a:t>
            </a:r>
          </a:p>
        </p:txBody>
      </p:sp>
    </p:spTree>
    <p:extLst>
      <p:ext uri="{BB962C8B-B14F-4D97-AF65-F5344CB8AC3E}">
        <p14:creationId xmlns:p14="http://schemas.microsoft.com/office/powerpoint/2010/main" val="5098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加载项的部署选项</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565195"/>
            <a:ext cx="11018520" cy="5108559"/>
          </a:xfrm>
        </p:spPr>
        <p:txBody>
          <a:bodyPr/>
          <a:lstStyle/>
          <a:p>
            <a:pPr marL="0" lvl="1" indent="0">
              <a:buNone/>
            </a:pP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考虑因素：</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C42419FA-D989-0F4D-92B2-1E39C4919B35}"/>
              </a:ext>
            </a:extLst>
          </p:cNvPr>
          <p:cNvGraphicFramePr>
            <a:graphicFrameLocks noGrp="1"/>
          </p:cNvGraphicFramePr>
          <p:nvPr>
            <p:extLst>
              <p:ext uri="{D42A27DB-BD31-4B8C-83A1-F6EECF244321}">
                <p14:modId xmlns:p14="http://schemas.microsoft.com/office/powerpoint/2010/main" val="3461224223"/>
              </p:ext>
            </p:extLst>
          </p:nvPr>
        </p:nvGraphicFramePr>
        <p:xfrm>
          <a:off x="735161" y="2158115"/>
          <a:ext cx="10454809" cy="2943366"/>
        </p:xfrm>
        <a:graphic>
          <a:graphicData uri="http://schemas.openxmlformats.org/drawingml/2006/table">
            <a:tbl>
              <a:tblPr firstRow="1" bandRow="1">
                <a:tableStyleId>{93296810-A885-4BE3-A3E7-6D5BEEA58F35}</a:tableStyleId>
              </a:tblPr>
              <a:tblGrid>
                <a:gridCol w="4191169">
                  <a:extLst>
                    <a:ext uri="{9D8B030D-6E8A-4147-A177-3AD203B41FA5}">
                      <a16:colId xmlns:a16="http://schemas.microsoft.com/office/drawing/2014/main" val="2640031141"/>
                    </a:ext>
                  </a:extLst>
                </a:gridCol>
                <a:gridCol w="6263640">
                  <a:extLst>
                    <a:ext uri="{9D8B030D-6E8A-4147-A177-3AD203B41FA5}">
                      <a16:colId xmlns:a16="http://schemas.microsoft.com/office/drawing/2014/main" val="4039266678"/>
                    </a:ext>
                  </a:extLst>
                </a:gridCol>
              </a:tblGrid>
              <a:tr h="427496">
                <a:tc>
                  <a:txBody>
                    <a:bodyPr/>
                    <a:lstStyle/>
                    <a:p>
                      <a:r>
                        <a:rPr lang="zh-CN" altLang="en-US" sz="2000"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请考虑</a:t>
                      </a:r>
                      <a:r>
                        <a:rPr lang="en-US" altLang="zh-CN" sz="2000"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a:t>
                      </a:r>
                      <a:endParaRPr lang="en-US" altLang="zh-CN"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示例</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502889">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加载项生命周期阶段</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本地开发人员测试，可供公共使用</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加载项交互或功能支持</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任务窗格加载项、内容加载项、加载项命令</a:t>
                      </a:r>
                      <a:endParaRPr lang="zh-CN" altLang="en-US"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69964458"/>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目标 </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Office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应用程序</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596313654"/>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目标平台</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Mac</a:t>
                      </a:r>
                      <a:endParaRPr lang="en-US"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2186209982"/>
                  </a:ext>
                </a:extLst>
              </a:tr>
              <a:tr h="473811">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用户群范围</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8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你的组织、公众</a:t>
                      </a:r>
                      <a:endParaRPr lang="zh-CN" altLang="en-US"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2870472382"/>
                  </a:ext>
                </a:extLst>
              </a:tr>
            </a:tbl>
          </a:graphicData>
        </a:graphic>
      </p:graphicFrame>
    </p:spTree>
    <p:extLst>
      <p:ext uri="{BB962C8B-B14F-4D97-AF65-F5344CB8AC3E}">
        <p14:creationId xmlns:p14="http://schemas.microsoft.com/office/powerpoint/2010/main" val="35635621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加载项的部署选项</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6740" y="1292241"/>
            <a:ext cx="11018520" cy="5108559"/>
          </a:xfrm>
        </p:spPr>
        <p:txBody>
          <a:bodyPr/>
          <a:lstStyle/>
          <a:p>
            <a:pPr marL="0" indent="0">
              <a:buNone/>
            </a:pPr>
            <a:r>
              <a:rPr lang="zh-CN" altLang="en-US">
                <a:latin typeface="Segoe UI Semilight" panose="020B0402040204020203" pitchFamily="34" charset="0"/>
                <a:ea typeface="微软雅黑" panose="020B0503020204020204" pitchFamily="34" charset="-122"/>
              </a:rPr>
              <a:t>开发人员有一些部署加载项的选项。</a:t>
            </a:r>
          </a:p>
          <a:p>
            <a:pPr lvl="1"/>
            <a:r>
              <a:rPr lang="zh-CN" altLang="en-US" sz="2800">
                <a:latin typeface="Segoe UI Semilight" panose="020B0402040204020203" pitchFamily="34" charset="0"/>
                <a:ea typeface="微软雅黑" panose="020B0503020204020204" pitchFamily="34" charset="-122"/>
              </a:rPr>
              <a:t>部署选项。</a:t>
            </a:r>
          </a:p>
          <a:p>
            <a:pPr lvl="2"/>
            <a:r>
              <a:rPr lang="zh-CN" altLang="en-US" sz="2000">
                <a:latin typeface="Segoe UI Semilight" panose="020B0402040204020203" pitchFamily="34" charset="0"/>
                <a:ea typeface="微软雅黑" panose="020B0503020204020204" pitchFamily="34" charset="-122"/>
              </a:rPr>
              <a:t>通过 </a:t>
            </a:r>
            <a:r>
              <a:rPr lang="en-US" altLang="zh-CN" sz="2000">
                <a:latin typeface="Segoe UI Semilight" panose="020B0402040204020203" pitchFamily="34" charset="0"/>
                <a:ea typeface="微软雅黑" panose="020B0503020204020204" pitchFamily="34" charset="-122"/>
              </a:rPr>
              <a:t>Office 365 </a:t>
            </a:r>
            <a:r>
              <a:rPr lang="zh-CN" altLang="en-US" sz="2000">
                <a:latin typeface="Segoe UI Semilight" panose="020B0402040204020203" pitchFamily="34" charset="0"/>
                <a:ea typeface="微软雅黑" panose="020B0503020204020204" pitchFamily="34" charset="-122"/>
              </a:rPr>
              <a:t>管理中心进行集中部署。</a:t>
            </a:r>
          </a:p>
          <a:p>
            <a:pPr lvl="2"/>
            <a:r>
              <a:rPr lang="en-US" altLang="zh-CN" sz="2000">
                <a:latin typeface="Segoe UI Semilight" panose="020B0402040204020203" pitchFamily="34" charset="0"/>
                <a:ea typeface="微软雅黑" panose="020B0503020204020204" pitchFamily="34" charset="-122"/>
              </a:rPr>
              <a:t>SharePoint </a:t>
            </a:r>
            <a:r>
              <a:rPr lang="zh-CN" altLang="en-US" sz="2000">
                <a:latin typeface="Segoe UI Semilight" panose="020B0402040204020203" pitchFamily="34" charset="0"/>
                <a:ea typeface="微软雅黑" panose="020B0503020204020204" pitchFamily="34" charset="-122"/>
              </a:rPr>
              <a:t>应用目录部署。</a:t>
            </a:r>
          </a:p>
          <a:p>
            <a:pPr lvl="2"/>
            <a:r>
              <a:rPr lang="en-US" altLang="zh-CN" sz="2000">
                <a:latin typeface="Segoe UI Semilight" panose="020B0402040204020203" pitchFamily="34" charset="0"/>
                <a:ea typeface="微软雅黑" panose="020B0503020204020204" pitchFamily="34" charset="-122"/>
              </a:rPr>
              <a:t>Outlook </a:t>
            </a:r>
            <a:r>
              <a:rPr lang="zh-CN" altLang="en-US" sz="2000">
                <a:latin typeface="Segoe UI Semilight" panose="020B0402040204020203" pitchFamily="34" charset="0"/>
                <a:ea typeface="微软雅黑" panose="020B0503020204020204" pitchFamily="34" charset="-122"/>
              </a:rPr>
              <a:t>加载项部署。</a:t>
            </a:r>
          </a:p>
          <a:p>
            <a:pPr lvl="1"/>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主机的部署选项。</a:t>
            </a:r>
          </a:p>
          <a:p>
            <a:pPr lvl="2"/>
            <a:r>
              <a:rPr lang="en-US" altLang="zh-CN" sz="2000">
                <a:latin typeface="Segoe UI Semilight" panose="020B0402040204020203" pitchFamily="34" charset="0"/>
                <a:ea typeface="微软雅黑" panose="020B0503020204020204" pitchFamily="34" charset="-122"/>
              </a:rPr>
              <a:t>Word</a:t>
            </a:r>
            <a:r>
              <a:rPr lang="zh-CN" altLang="en-US" sz="2000">
                <a:latin typeface="Segoe UI Semilight" panose="020B0402040204020203" pitchFamily="34" charset="0"/>
                <a:ea typeface="微软雅黑" panose="020B0503020204020204" pitchFamily="34" charset="-122"/>
              </a:rPr>
              <a:t>、</a:t>
            </a:r>
            <a:r>
              <a:rPr lang="en-US" altLang="zh-CN" sz="2000">
                <a:latin typeface="Segoe UI Semilight" panose="020B0402040204020203" pitchFamily="34" charset="0"/>
                <a:ea typeface="微软雅黑" panose="020B0503020204020204" pitchFamily="34" charset="-122"/>
              </a:rPr>
              <a:t>Excel </a:t>
            </a:r>
            <a:r>
              <a:rPr lang="zh-CN" altLang="en-US" sz="2000">
                <a:latin typeface="Segoe UI Semilight" panose="020B0402040204020203" pitchFamily="34" charset="0"/>
                <a:ea typeface="微软雅黑" panose="020B0503020204020204" pitchFamily="34" charset="-122"/>
              </a:rPr>
              <a:t>和 </a:t>
            </a:r>
            <a:r>
              <a:rPr lang="en-US" altLang="zh-CN" sz="2000">
                <a:latin typeface="Segoe UI Semilight" panose="020B0402040204020203" pitchFamily="34" charset="0"/>
                <a:ea typeface="微软雅黑" panose="020B0503020204020204" pitchFamily="34" charset="-122"/>
              </a:rPr>
              <a:t>PowerPoint</a:t>
            </a:r>
            <a:r>
              <a:rPr lang="zh-CN" altLang="en-US" sz="2000">
                <a:latin typeface="Segoe UI Semilight" panose="020B0402040204020203" pitchFamily="34" charset="0"/>
                <a:ea typeface="微软雅黑" panose="020B0503020204020204" pitchFamily="34" charset="-122"/>
              </a:rPr>
              <a:t>。</a:t>
            </a:r>
          </a:p>
          <a:p>
            <a:pPr lvl="2"/>
            <a:r>
              <a:rPr lang="en-US" altLang="zh-CN" sz="2000">
                <a:latin typeface="Segoe UI Semilight" panose="020B0402040204020203" pitchFamily="34" charset="0"/>
                <a:ea typeface="微软雅黑" panose="020B0503020204020204" pitchFamily="34" charset="-122"/>
              </a:rPr>
              <a:t>Outlook</a:t>
            </a:r>
            <a:r>
              <a:rPr lang="zh-CN" altLang="en-US" sz="2000">
                <a:latin typeface="Segoe UI Semilight" panose="020B0402040204020203" pitchFamily="34" charset="0"/>
                <a:ea typeface="微软雅黑" panose="020B0503020204020204" pitchFamily="34" charset="-122"/>
              </a:rPr>
              <a:t>。</a:t>
            </a:r>
            <a:endParaRPr lang="zh-CN" altLang="en-US" sz="2000" dirty="0">
              <a:latin typeface="Segoe UI Semilight" panose="020B0402040204020203" pitchFamily="34" charset="0"/>
              <a:ea typeface="微软雅黑" panose="020B0503020204020204" pitchFamily="34" charset="-122"/>
            </a:endParaRPr>
          </a:p>
        </p:txBody>
      </p:sp>
    </p:spTree>
    <p:extLst>
      <p:ext uri="{BB962C8B-B14F-4D97-AF65-F5344CB8AC3E}">
        <p14:creationId xmlns:p14="http://schemas.microsoft.com/office/powerpoint/2010/main" val="21976589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加载项的测试和调试</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397726"/>
            <a:ext cx="11018520" cy="5396349"/>
          </a:xfrm>
        </p:spPr>
        <p:txBody>
          <a:bodyPr/>
          <a:lstStyle/>
          <a:p>
            <a:pPr marL="0" indent="0">
              <a:buNone/>
            </a:pPr>
            <a:r>
              <a:rPr lang="zh-CN" altLang="en-US">
                <a:latin typeface="Segoe UI Semilight" panose="020B0402040204020203" pitchFamily="34" charset="0"/>
                <a:ea typeface="微软雅黑" panose="020B0503020204020204" pitchFamily="34" charset="-122"/>
              </a:rPr>
              <a:t>在加载项生命周期的各个阶段，开发人员需要验证功能并修复缺陷。</a:t>
            </a:r>
          </a:p>
          <a:p>
            <a:endParaRPr lang="zh-CN" altLang="en-US" dirty="0">
              <a:latin typeface="Segoe UI" panose="020B0502040204020203" pitchFamily="34" charset="0"/>
              <a:ea typeface="微软雅黑" panose="020B0503020204020204" pitchFamily="34" charset="-122"/>
            </a:endParaRPr>
          </a:p>
        </p:txBody>
      </p:sp>
      <p:graphicFrame>
        <p:nvGraphicFramePr>
          <p:cNvPr id="4" name="Table 3">
            <a:extLst>
              <a:ext uri="{FF2B5EF4-FFF2-40B4-BE49-F238E27FC236}">
                <a16:creationId xmlns:a16="http://schemas.microsoft.com/office/drawing/2014/main" id="{82FD0CDD-F4BB-9B45-9025-EE6A0F4D803F}"/>
              </a:ext>
            </a:extLst>
          </p:cNvPr>
          <p:cNvGraphicFramePr>
            <a:graphicFrameLocks noGrp="1"/>
          </p:cNvGraphicFramePr>
          <p:nvPr>
            <p:extLst>
              <p:ext uri="{D42A27DB-BD31-4B8C-83A1-F6EECF244321}">
                <p14:modId xmlns:p14="http://schemas.microsoft.com/office/powerpoint/2010/main" val="560512489"/>
              </p:ext>
            </p:extLst>
          </p:nvPr>
        </p:nvGraphicFramePr>
        <p:xfrm>
          <a:off x="653135" y="2050629"/>
          <a:ext cx="10202092" cy="4141060"/>
        </p:xfrm>
        <a:graphic>
          <a:graphicData uri="http://schemas.openxmlformats.org/drawingml/2006/table">
            <a:tbl>
              <a:tblPr firstRow="1" bandRow="1">
                <a:tableStyleId>{93296810-A885-4BE3-A3E7-6D5BEEA58F35}</a:tableStyleId>
              </a:tblPr>
              <a:tblGrid>
                <a:gridCol w="1940886">
                  <a:extLst>
                    <a:ext uri="{9D8B030D-6E8A-4147-A177-3AD203B41FA5}">
                      <a16:colId xmlns:a16="http://schemas.microsoft.com/office/drawing/2014/main" val="2640031141"/>
                    </a:ext>
                  </a:extLst>
                </a:gridCol>
                <a:gridCol w="3293129">
                  <a:extLst>
                    <a:ext uri="{9D8B030D-6E8A-4147-A177-3AD203B41FA5}">
                      <a16:colId xmlns:a16="http://schemas.microsoft.com/office/drawing/2014/main" val="4039266678"/>
                    </a:ext>
                  </a:extLst>
                </a:gridCol>
                <a:gridCol w="4968077">
                  <a:extLst>
                    <a:ext uri="{9D8B030D-6E8A-4147-A177-3AD203B41FA5}">
                      <a16:colId xmlns:a16="http://schemas.microsoft.com/office/drawing/2014/main" val="924819995"/>
                    </a:ext>
                  </a:extLst>
                </a:gridCol>
              </a:tblGrid>
              <a:tr h="346743">
                <a:tc>
                  <a:txBody>
                    <a:bodyPr/>
                    <a:lstStyle/>
                    <a:p>
                      <a:r>
                        <a:rPr lang="zh-CN" altLang="en-US" sz="16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选项</a:t>
                      </a:r>
                    </a:p>
                  </a:txBody>
                  <a:tcPr/>
                </a:tc>
                <a:tc>
                  <a:txBody>
                    <a:bodyPr/>
                    <a:lstStyle/>
                    <a:p>
                      <a:pPr marL="0" algn="l" defTabSz="932742" rtl="0" eaLnBrk="1" latinLnBrk="0" hangingPunct="1"/>
                      <a:r>
                        <a:rPr lang="zh-CN" altLang="en-US" sz="16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说明</a:t>
                      </a:r>
                      <a:endParaRPr lang="zh-CN" altLang="en-US" sz="16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16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在以下情景下效果最好</a:t>
                      </a:r>
                      <a:r>
                        <a:rPr lang="en-US" altLang="zh-CN" sz="16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a:t>
                      </a:r>
                      <a:endParaRPr lang="en-US" altLang="zh-CN" sz="16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440900">
                <a:tc>
                  <a:txBody>
                    <a:bodyPr/>
                    <a:lstStyle/>
                    <a:p>
                      <a:pPr marL="0" marR="0">
                        <a:lnSpc>
                          <a:spcPct val="107000"/>
                        </a:lnSpc>
                        <a:spcBef>
                          <a:spcPts val="0"/>
                        </a:spcBef>
                        <a:spcAft>
                          <a:spcPts val="800"/>
                        </a:spcAft>
                      </a:pPr>
                      <a:r>
                        <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rPr>
                        <a:t>旁加载</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rPr>
                        <a:t>在本地安装加载项。</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开发人员构建和测试加载项</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12719733"/>
                  </a:ext>
                </a:extLst>
              </a:tr>
              <a:tr h="635569">
                <a:tc>
                  <a:txBody>
                    <a:bodyPr/>
                    <a:lstStyle/>
                    <a:p>
                      <a:pPr marL="0" marR="0">
                        <a:lnSpc>
                          <a:spcPct val="107000"/>
                        </a:lnSpc>
                        <a:spcBef>
                          <a:spcPts val="0"/>
                        </a:spcBef>
                        <a:spcAft>
                          <a:spcPts val="800"/>
                        </a:spcAft>
                      </a:pP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集中部署</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Microsoft 365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管理中心向用户分发加载项。</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加载项已准备好在组织中的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Office 365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或混合环境中使用</a:t>
                      </a:r>
                    </a:p>
                  </a:txBody>
                  <a:tcPr marL="152400" marR="152400" marT="114300" marB="114300"/>
                </a:tc>
                <a:extLst>
                  <a:ext uri="{0D108BD9-81ED-4DB2-BD59-A6C34878D82A}">
                    <a16:rowId xmlns:a16="http://schemas.microsoft.com/office/drawing/2014/main" val="3269964458"/>
                  </a:ext>
                </a:extLst>
              </a:tr>
              <a:tr h="850494">
                <a:tc>
                  <a:txBody>
                    <a:bodyPr/>
                    <a:lstStyle/>
                    <a:p>
                      <a:pPr marL="0" marR="0">
                        <a:lnSpc>
                          <a:spcPct val="107000"/>
                        </a:lnSpc>
                        <a:spcBef>
                          <a:spcPts val="0"/>
                        </a:spcBef>
                        <a:spcAft>
                          <a:spcPts val="800"/>
                        </a:spcAft>
                      </a:pPr>
                      <a:r>
                        <a:rPr lang="en-US" altLang="zh-CN" sz="1400">
                          <a:effectLst/>
                          <a:latin typeface="微软雅黑" panose="020B0503020204020204" pitchFamily="34" charset="-122"/>
                          <a:ea typeface="微软雅黑" panose="020B0503020204020204" pitchFamily="34" charset="-122"/>
                          <a:cs typeface="Times New Roman" panose="02020603050405020304" pitchFamily="18" charset="0"/>
                        </a:rPr>
                        <a:t>SharePoint </a:t>
                      </a: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SharePoint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向用户分发加载项。</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任务窗格或内容加载项在使用本地环境的组织中使用；</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Word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或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PowerPoint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是目标平台，但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Mac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不是</a:t>
                      </a:r>
                      <a:b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目标平台</a:t>
                      </a:r>
                    </a:p>
                  </a:txBody>
                  <a:tcPr marL="152400" marR="152400" marT="114300" marB="114300"/>
                </a:tc>
                <a:extLst>
                  <a:ext uri="{0D108BD9-81ED-4DB2-BD59-A6C34878D82A}">
                    <a16:rowId xmlns:a16="http://schemas.microsoft.com/office/drawing/2014/main" val="3596313654"/>
                  </a:ext>
                </a:extLst>
              </a:tr>
              <a:tr h="420644">
                <a:tc>
                  <a:txBody>
                    <a:bodyPr/>
                    <a:lstStyle/>
                    <a:p>
                      <a:pPr marL="0" marR="0">
                        <a:lnSpc>
                          <a:spcPct val="107000"/>
                        </a:lnSpc>
                        <a:spcBef>
                          <a:spcPts val="0"/>
                        </a:spcBef>
                        <a:spcAft>
                          <a:spcPts val="800"/>
                        </a:spcAft>
                      </a:pPr>
                      <a:r>
                        <a:rPr lang="en-US" altLang="zh-CN" sz="1400">
                          <a:effectLst/>
                          <a:latin typeface="微软雅黑" panose="020B0503020204020204" pitchFamily="34" charset="-122"/>
                          <a:ea typeface="微软雅黑" panose="020B0503020204020204" pitchFamily="34" charset="-122"/>
                          <a:cs typeface="Times New Roman" panose="02020603050405020304" pitchFamily="18" charset="0"/>
                        </a:rPr>
                        <a:t>AppSource</a:t>
                      </a:r>
                      <a:endPar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向公众公开加载项。</a:t>
                      </a:r>
                      <a:endPar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加载项已准备好供公众使用</a:t>
                      </a:r>
                    </a:p>
                  </a:txBody>
                  <a:tcPr marL="152400" marR="152400" marT="114300" marB="114300"/>
                </a:tc>
                <a:extLst>
                  <a:ext uri="{0D108BD9-81ED-4DB2-BD59-A6C34878D82A}">
                    <a16:rowId xmlns:a16="http://schemas.microsoft.com/office/drawing/2014/main" val="2186209982"/>
                  </a:ext>
                </a:extLst>
              </a:tr>
              <a:tr h="635569">
                <a:tc>
                  <a:txBody>
                    <a:bodyPr/>
                    <a:lstStyle/>
                    <a:p>
                      <a:pPr marL="0" marR="0">
                        <a:lnSpc>
                          <a:spcPct val="107000"/>
                        </a:lnSpc>
                        <a:spcBef>
                          <a:spcPts val="0"/>
                        </a:spcBef>
                        <a:spcAft>
                          <a:spcPts val="800"/>
                        </a:spcAft>
                      </a:pPr>
                      <a:r>
                        <a:rPr lang="en-US" altLang="zh-CN" sz="1400">
                          <a:effectLst/>
                          <a:latin typeface="微软雅黑" panose="020B0503020204020204" pitchFamily="34" charset="-122"/>
                          <a:ea typeface="微软雅黑" panose="020B0503020204020204" pitchFamily="34" charset="-122"/>
                          <a:cs typeface="Times New Roman" panose="02020603050405020304" pitchFamily="18" charset="0"/>
                        </a:rPr>
                        <a:t>Exchange Server</a:t>
                      </a:r>
                      <a:endParaRPr lang="en-US" altLang="zh-CN"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Exchange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向用户分发加载项。</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在其环境不使用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Azure Active Directory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身份服务的组织中，已准备好使用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Outlook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a:t>
                      </a:r>
                    </a:p>
                  </a:txBody>
                  <a:tcPr marL="152400" marR="152400" marT="114300" marB="114300"/>
                </a:tc>
                <a:extLst>
                  <a:ext uri="{0D108BD9-81ED-4DB2-BD59-A6C34878D82A}">
                    <a16:rowId xmlns:a16="http://schemas.microsoft.com/office/drawing/2014/main" val="2870472382"/>
                  </a:ext>
                </a:extLst>
              </a:tr>
              <a:tr h="635569">
                <a:tc>
                  <a:txBody>
                    <a:bodyPr/>
                    <a:lstStyle/>
                    <a:p>
                      <a:pPr marL="0" marR="0">
                        <a:lnSpc>
                          <a:spcPct val="107000"/>
                        </a:lnSpc>
                        <a:spcBef>
                          <a:spcPts val="0"/>
                        </a:spcBef>
                        <a:spcAft>
                          <a:spcPts val="800"/>
                        </a:spcAft>
                      </a:pPr>
                      <a:r>
                        <a:rPr lang="zh-CN" altLang="en-US" sz="1400">
                          <a:effectLst/>
                          <a:latin typeface="微软雅黑" panose="020B0503020204020204" pitchFamily="34" charset="-122"/>
                          <a:ea typeface="微软雅黑" panose="020B0503020204020204" pitchFamily="34" charset="-122"/>
                          <a:cs typeface="Times New Roman" panose="02020603050405020304" pitchFamily="18" charset="0"/>
                        </a:rPr>
                        <a:t>扫描共享</a:t>
                      </a:r>
                      <a:endParaRPr lang="zh-CN" altLang="en-US" sz="14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通过共享文件夹使加载项对网络用户可用。</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加载项开发和用户都处于 </a:t>
                      </a:r>
                      <a:r>
                        <a:rPr lang="en-US" altLang="zh-CN"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Windows </a:t>
                      </a:r>
                      <a:r>
                        <a:rPr lang="zh-CN" altLang="en-US" sz="14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环境中</a:t>
                      </a:r>
                    </a:p>
                  </a:txBody>
                  <a:tcPr marL="152400" marR="152400" marT="114300" marB="114300"/>
                </a:tc>
                <a:extLst>
                  <a:ext uri="{0D108BD9-81ED-4DB2-BD59-A6C34878D82A}">
                    <a16:rowId xmlns:a16="http://schemas.microsoft.com/office/drawing/2014/main" val="3331130385"/>
                  </a:ext>
                </a:extLst>
              </a:tr>
            </a:tbl>
          </a:graphicData>
        </a:graphic>
      </p:graphicFrame>
    </p:spTree>
    <p:extLst>
      <p:ext uri="{BB962C8B-B14F-4D97-AF65-F5344CB8AC3E}">
        <p14:creationId xmlns:p14="http://schemas.microsoft.com/office/powerpoint/2010/main" val="1990786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加载项平台概述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pPr marL="0" indent="0">
              <a:buNone/>
            </a:pPr>
            <a:r>
              <a:rPr lang="zh-CN" altLang="en-US">
                <a:latin typeface="Segoe UI" panose="020B0502040204020203" pitchFamily="34" charset="0"/>
                <a:ea typeface="微软雅黑" panose="020B0503020204020204" pitchFamily="34" charset="-122"/>
              </a:rPr>
              <a:t>基于 </a:t>
            </a: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加载项平台构建的所有 </a:t>
            </a: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加载项都共享一个公共框架。开发人员使用熟悉的 </a:t>
            </a:r>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技术（如 </a:t>
            </a:r>
            <a:r>
              <a:rPr lang="en-US" altLang="zh-CN">
                <a:latin typeface="Segoe UI" panose="020B0502040204020203" pitchFamily="34" charset="0"/>
                <a:ea typeface="微软雅黑" panose="020B0503020204020204" pitchFamily="34" charset="-122"/>
              </a:rPr>
              <a:t>HTML</a:t>
            </a:r>
            <a:r>
              <a:rPr lang="zh-CN" altLang="en-US">
                <a:latin typeface="Segoe UI" panose="020B0502040204020203" pitchFamily="34" charset="0"/>
                <a:ea typeface="微软雅黑" panose="020B0503020204020204" pitchFamily="34" charset="-122"/>
              </a:rPr>
              <a:t>、</a:t>
            </a:r>
            <a:r>
              <a:rPr lang="en-US" altLang="zh-CN">
                <a:latin typeface="Segoe UI" panose="020B0502040204020203" pitchFamily="34" charset="0"/>
                <a:ea typeface="微软雅黑" panose="020B0503020204020204" pitchFamily="34" charset="-122"/>
              </a:rPr>
              <a:t>CSS </a:t>
            </a:r>
            <a:r>
              <a:rPr lang="zh-CN" altLang="en-US">
                <a:latin typeface="Segoe UI" panose="020B0502040204020203" pitchFamily="34" charset="0"/>
                <a:ea typeface="微软雅黑" panose="020B0503020204020204" pitchFamily="34" charset="-122"/>
              </a:rPr>
              <a:t>和 </a:t>
            </a:r>
            <a:r>
              <a:rPr lang="en-US" altLang="zh-CN">
                <a:latin typeface="Segoe UI" panose="020B0502040204020203" pitchFamily="34" charset="0"/>
                <a:ea typeface="微软雅黑" panose="020B0503020204020204" pitchFamily="34" charset="-122"/>
              </a:rPr>
              <a:t>JavaScript</a:t>
            </a:r>
            <a:r>
              <a:rPr lang="zh-CN" altLang="en-US">
                <a:latin typeface="Segoe UI" panose="020B0502040204020203" pitchFamily="34" charset="0"/>
                <a:ea typeface="微软雅黑" panose="020B0503020204020204" pitchFamily="34" charset="-122"/>
              </a:rPr>
              <a:t>）来构建可在多个平台上的 </a:t>
            </a: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中运行的解决方案。</a:t>
            </a:r>
          </a:p>
          <a:p>
            <a:r>
              <a:rPr lang="zh-CN" altLang="en-US">
                <a:latin typeface="Segoe UI Semilight" panose="020B0402040204020203" pitchFamily="34" charset="0"/>
                <a:ea typeface="微软雅黑" panose="020B0503020204020204" pitchFamily="34" charset="-122"/>
              </a:rPr>
              <a:t>加载项支持开发人员提供： </a:t>
            </a:r>
          </a:p>
          <a:p>
            <a:pPr lvl="1"/>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中的额外功能。</a:t>
            </a:r>
          </a:p>
          <a:p>
            <a:pPr lvl="1"/>
            <a:r>
              <a:rPr lang="zh-CN" altLang="en-US">
                <a:latin typeface="Segoe UI" panose="020B0502040204020203" pitchFamily="34" charset="0"/>
                <a:ea typeface="微软雅黑" panose="020B0503020204020204" pitchFamily="34" charset="-122"/>
              </a:rPr>
              <a:t>丰富的嵌入式交互对象。</a:t>
            </a:r>
          </a:p>
          <a:p>
            <a:r>
              <a:rPr lang="en-US" altLang="zh-CN">
                <a:latin typeface="Segoe UI Semilight" panose="020B0402040204020203" pitchFamily="34" charset="0"/>
                <a:ea typeface="微软雅黑" panose="020B0503020204020204" pitchFamily="34" charset="-122"/>
              </a:rPr>
              <a:t>Office </a:t>
            </a:r>
            <a:r>
              <a:rPr lang="zh-CN" altLang="en-US">
                <a:latin typeface="Segoe UI Semilight" panose="020B0402040204020203" pitchFamily="34" charset="0"/>
                <a:ea typeface="微软雅黑" panose="020B0503020204020204" pitchFamily="34" charset="-122"/>
              </a:rPr>
              <a:t>加载项的优势：</a:t>
            </a:r>
          </a:p>
          <a:p>
            <a:pPr lvl="1"/>
            <a:r>
              <a:rPr lang="zh-CN" altLang="en-US">
                <a:latin typeface="Segoe UI" panose="020B0502040204020203" pitchFamily="34" charset="0"/>
                <a:ea typeface="微软雅黑" panose="020B0503020204020204" pitchFamily="34" charset="-122"/>
              </a:rPr>
              <a:t>跨平台支持。</a:t>
            </a:r>
          </a:p>
          <a:p>
            <a:pPr lvl="1"/>
            <a:r>
              <a:rPr lang="zh-CN" altLang="en-US">
                <a:latin typeface="Segoe UI" panose="020B0502040204020203" pitchFamily="34" charset="0"/>
                <a:ea typeface="微软雅黑" panose="020B0503020204020204" pitchFamily="34" charset="-122"/>
              </a:rPr>
              <a:t>集中部署和分发。</a:t>
            </a:r>
          </a:p>
          <a:p>
            <a:pPr lvl="1"/>
            <a:r>
              <a:rPr lang="zh-CN" altLang="en-US">
                <a:latin typeface="Segoe UI" panose="020B0502040204020203" pitchFamily="34" charset="0"/>
                <a:ea typeface="微软雅黑" panose="020B0503020204020204" pitchFamily="34" charset="-122"/>
              </a:rPr>
              <a:t>通过 </a:t>
            </a:r>
            <a:r>
              <a:rPr lang="en-US" altLang="zh-CN">
                <a:latin typeface="Segoe UI" panose="020B0502040204020203" pitchFamily="34" charset="0"/>
                <a:ea typeface="微软雅黑" panose="020B0503020204020204" pitchFamily="34" charset="-122"/>
              </a:rPr>
              <a:t>AppSource </a:t>
            </a:r>
            <a:r>
              <a:rPr lang="zh-CN" altLang="en-US">
                <a:latin typeface="Segoe UI" panose="020B0502040204020203" pitchFamily="34" charset="0"/>
                <a:ea typeface="微软雅黑" panose="020B0503020204020204" pitchFamily="34" charset="-122"/>
              </a:rPr>
              <a:t>公开提供。</a:t>
            </a:r>
          </a:p>
          <a:p>
            <a:pPr lvl="1"/>
            <a:r>
              <a:rPr lang="zh-CN" altLang="en-US">
                <a:latin typeface="Segoe UI" panose="020B0502040204020203" pitchFamily="34" charset="0"/>
                <a:ea typeface="微软雅黑" panose="020B0503020204020204" pitchFamily="34" charset="-122"/>
              </a:rPr>
              <a:t>使用标准 </a:t>
            </a:r>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技术构建</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78941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加载项的测试和调试</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555817"/>
            <a:ext cx="11018520" cy="4596789"/>
          </a:xfrm>
        </p:spPr>
        <p:txBody>
          <a:bodyPr>
            <a:normAutofit/>
          </a:bodyPr>
          <a:lstStyle/>
          <a:p>
            <a:pPr lvl="1"/>
            <a:r>
              <a:rPr lang="zh-CN" altLang="en-US" sz="2800">
                <a:latin typeface="Segoe UI Semilight" panose="020B0402040204020203" pitchFamily="34" charset="0"/>
                <a:ea typeface="微软雅黑" panose="020B0503020204020204" pitchFamily="34" charset="-122"/>
              </a:rPr>
              <a:t>旁加载 </a:t>
            </a:r>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加载项。</a:t>
            </a:r>
          </a:p>
          <a:p>
            <a:pPr lvl="1"/>
            <a:r>
              <a:rPr lang="zh-CN" altLang="en-US" sz="2800">
                <a:latin typeface="Segoe UI Semilight" panose="020B0402040204020203" pitchFamily="34" charset="0"/>
                <a:ea typeface="微软雅黑" panose="020B0503020204020204" pitchFamily="34" charset="-122"/>
              </a:rPr>
              <a:t>调试 </a:t>
            </a:r>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加载项。</a:t>
            </a:r>
          </a:p>
          <a:p>
            <a:pPr lvl="2"/>
            <a:r>
              <a:rPr lang="zh-CN" altLang="en-US" sz="2000">
                <a:latin typeface="Segoe UI Semilight" panose="020B0402040204020203" pitchFamily="34" charset="0"/>
                <a:ea typeface="微软雅黑" panose="020B0503020204020204" pitchFamily="34" charset="-122"/>
              </a:rPr>
              <a:t>具有内置开发人员工具的 </a:t>
            </a:r>
            <a:r>
              <a:rPr lang="en-US" altLang="zh-CN" sz="2000">
                <a:latin typeface="Segoe UI Semilight" panose="020B0402040204020203" pitchFamily="34" charset="0"/>
                <a:ea typeface="微软雅黑" panose="020B0503020204020204" pitchFamily="34" charset="-122"/>
              </a:rPr>
              <a:t>Web </a:t>
            </a:r>
            <a:r>
              <a:rPr lang="zh-CN" altLang="en-US" sz="2000">
                <a:latin typeface="Segoe UI Semilight" panose="020B0402040204020203" pitchFamily="34" charset="0"/>
                <a:ea typeface="微软雅黑" panose="020B0503020204020204" pitchFamily="34" charset="-122"/>
              </a:rPr>
              <a:t>浏览器。</a:t>
            </a:r>
          </a:p>
          <a:p>
            <a:pPr lvl="2"/>
            <a:r>
              <a:rPr lang="en-US" altLang="zh-CN" sz="2000">
                <a:latin typeface="Segoe UI Semilight" panose="020B0402040204020203" pitchFamily="34" charset="0"/>
                <a:ea typeface="微软雅黑" panose="020B0503020204020204" pitchFamily="34" charset="-122"/>
              </a:rPr>
              <a:t>Visual Studio</a:t>
            </a:r>
            <a:r>
              <a:rPr lang="zh-CN" altLang="en-US" sz="2000">
                <a:latin typeface="Segoe UI Semilight" panose="020B0402040204020203" pitchFamily="34" charset="0"/>
                <a:ea typeface="微软雅黑" panose="020B0503020204020204" pitchFamily="34" charset="-122"/>
              </a:rPr>
              <a:t>，前提是你使用此 </a:t>
            </a:r>
            <a:r>
              <a:rPr lang="en-US" altLang="zh-CN" sz="2000">
                <a:latin typeface="Segoe UI Semilight" panose="020B0402040204020203" pitchFamily="34" charset="0"/>
                <a:ea typeface="微软雅黑" panose="020B0503020204020204" pitchFamily="34" charset="-122"/>
              </a:rPr>
              <a:t>IDE </a:t>
            </a:r>
            <a:r>
              <a:rPr lang="zh-CN" altLang="en-US" sz="2000">
                <a:latin typeface="Segoe UI Semilight" panose="020B0402040204020203" pitchFamily="34" charset="0"/>
                <a:ea typeface="微软雅黑" panose="020B0503020204020204" pitchFamily="34" charset="-122"/>
              </a:rPr>
              <a:t>准备了加载项。</a:t>
            </a:r>
          </a:p>
          <a:p>
            <a:pPr lvl="2"/>
            <a:r>
              <a:rPr lang="en-US" altLang="zh-CN" sz="2000">
                <a:latin typeface="Segoe UI Semilight" panose="020B0402040204020203" pitchFamily="34" charset="0"/>
                <a:ea typeface="微软雅黑" panose="020B0503020204020204" pitchFamily="34" charset="-122"/>
              </a:rPr>
              <a:t>Visual Studio Code</a:t>
            </a:r>
            <a:r>
              <a:rPr lang="zh-CN" altLang="en-US" sz="2000">
                <a:latin typeface="Segoe UI Semilight" panose="020B0402040204020203" pitchFamily="34" charset="0"/>
                <a:ea typeface="微软雅黑" panose="020B0503020204020204" pitchFamily="34" charset="-122"/>
              </a:rPr>
              <a:t>，仅限自定义函数项目。</a:t>
            </a:r>
          </a:p>
          <a:p>
            <a:pPr lvl="2"/>
            <a:r>
              <a:rPr lang="en-US" altLang="zh-CN" sz="2000">
                <a:latin typeface="Segoe UI Semilight" panose="020B0402040204020203" pitchFamily="34" charset="0"/>
                <a:ea typeface="微软雅黑" panose="020B0503020204020204" pitchFamily="34" charset="-122"/>
              </a:rPr>
              <a:t>Windows </a:t>
            </a:r>
            <a:r>
              <a:rPr lang="zh-CN" altLang="en-US" sz="2000">
                <a:latin typeface="Segoe UI Semilight" panose="020B0402040204020203" pitchFamily="34" charset="0"/>
                <a:ea typeface="微软雅黑" panose="020B0503020204020204" pitchFamily="34" charset="-122"/>
              </a:rPr>
              <a:t>和 </a:t>
            </a:r>
            <a:r>
              <a:rPr lang="en-US" altLang="zh-CN" sz="2000">
                <a:latin typeface="Segoe UI Semilight" panose="020B0402040204020203" pitchFamily="34" charset="0"/>
                <a:ea typeface="微软雅黑" panose="020B0503020204020204" pitchFamily="34" charset="-122"/>
              </a:rPr>
              <a:t>Mac </a:t>
            </a:r>
            <a:r>
              <a:rPr lang="zh-CN" altLang="en-US" sz="2000">
                <a:latin typeface="Segoe UI Semilight" panose="020B0402040204020203" pitchFamily="34" charset="0"/>
                <a:ea typeface="微软雅黑" panose="020B0503020204020204" pitchFamily="34" charset="-122"/>
              </a:rPr>
              <a:t>上的运行时日志记录。</a:t>
            </a:r>
          </a:p>
          <a:p>
            <a:pPr lvl="1"/>
            <a:r>
              <a:rPr lang="zh-CN" altLang="en-US" sz="2800">
                <a:latin typeface="Segoe UI Semilight" panose="020B0402040204020203" pitchFamily="34" charset="0"/>
                <a:ea typeface="微软雅黑" panose="020B0503020204020204" pitchFamily="34" charset="-122"/>
              </a:rPr>
              <a:t>验证清单文件。</a:t>
            </a:r>
          </a:p>
          <a:p>
            <a:pPr lvl="1"/>
            <a:r>
              <a:rPr lang="zh-CN" altLang="en-US" sz="2800">
                <a:latin typeface="Segoe UI Semilight" panose="020B0402040204020203" pitchFamily="34" charset="0"/>
                <a:ea typeface="微软雅黑" panose="020B0503020204020204" pitchFamily="34" charset="-122"/>
              </a:rPr>
              <a:t>测试所需的 </a:t>
            </a:r>
            <a:r>
              <a:rPr lang="en-US" altLang="zh-CN" sz="2800">
                <a:latin typeface="Segoe UI Semilight" panose="020B0402040204020203" pitchFamily="34" charset="0"/>
                <a:ea typeface="微软雅黑" panose="020B0503020204020204" pitchFamily="34" charset="-122"/>
              </a:rPr>
              <a:t>Office </a:t>
            </a:r>
            <a:r>
              <a:rPr lang="zh-CN" altLang="en-US" sz="2800">
                <a:latin typeface="Segoe UI Semilight" panose="020B0402040204020203" pitchFamily="34" charset="0"/>
                <a:ea typeface="微软雅黑" panose="020B0503020204020204" pitchFamily="34" charset="-122"/>
              </a:rPr>
              <a:t>客户端和平台。</a:t>
            </a:r>
            <a:endParaRPr lang="zh-CN" altLang="en-US" sz="2800" dirty="0">
              <a:latin typeface="Segoe UI Semilight" panose="020B0402040204020203" pitchFamily="34" charset="0"/>
              <a:ea typeface="微软雅黑" panose="020B0503020204020204" pitchFamily="34" charset="-122"/>
            </a:endParaRPr>
          </a:p>
        </p:txBody>
      </p:sp>
    </p:spTree>
    <p:extLst>
      <p:ext uri="{BB962C8B-B14F-4D97-AF65-F5344CB8AC3E}">
        <p14:creationId xmlns:p14="http://schemas.microsoft.com/office/powerpoint/2010/main" val="35874092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71500" y="3525878"/>
            <a:ext cx="9144000" cy="553998"/>
          </a:xfrm>
        </p:spPr>
        <p:txBody>
          <a:bodyPr/>
          <a:lstStyle/>
          <a:p>
            <a:r>
              <a:rPr lang="zh-CN" altLang="en-US" b="1" dirty="0">
                <a:latin typeface="Segoe UI Semibold" panose="020B0702040204020203" pitchFamily="34" charset="0"/>
                <a:ea typeface="微软雅黑" panose="020B0503020204020204" pitchFamily="34" charset="-122"/>
              </a:rPr>
              <a:t>可操作邮件</a:t>
            </a:r>
          </a:p>
        </p:txBody>
      </p:sp>
    </p:spTree>
    <p:extLst>
      <p:ext uri="{BB962C8B-B14F-4D97-AF65-F5344CB8AC3E}">
        <p14:creationId xmlns:p14="http://schemas.microsoft.com/office/powerpoint/2010/main" val="4334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4200" y="355600"/>
            <a:ext cx="10515600" cy="553998"/>
          </a:xfrm>
        </p:spPr>
        <p:txBody>
          <a:bodyPr/>
          <a:lstStyle/>
          <a:p>
            <a:r>
              <a:rPr lang="zh-CN" altLang="en-US" b="1" dirty="0">
                <a:latin typeface="Segoe UI Semibold" panose="020B0702040204020203" pitchFamily="34" charset="0"/>
                <a:ea typeface="微软雅黑" panose="020B0503020204020204" pitchFamily="34" charset="-122"/>
              </a:rPr>
              <a:t>可操作邮件概述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pPr marL="0" indent="0">
              <a:buNone/>
            </a:pPr>
            <a:r>
              <a:rPr lang="zh-CN" altLang="en-US">
                <a:latin typeface="Segoe UI" panose="020B0502040204020203" pitchFamily="34" charset="0"/>
                <a:ea typeface="微软雅黑" panose="020B0503020204020204" pitchFamily="34" charset="-122"/>
              </a:rPr>
              <a:t>可操作邮件使用户能够直接通过 </a:t>
            </a:r>
            <a:r>
              <a:rPr lang="en-US" altLang="zh-CN">
                <a:latin typeface="Segoe UI" panose="020B0502040204020203" pitchFamily="34" charset="0"/>
                <a:ea typeface="微软雅黑" panose="020B0503020204020204" pitchFamily="34" charset="-122"/>
              </a:rPr>
              <a:t>Outlook </a:t>
            </a:r>
            <a:r>
              <a:rPr lang="zh-CN" altLang="en-US">
                <a:latin typeface="Segoe UI" panose="020B0502040204020203" pitchFamily="34" charset="0"/>
                <a:ea typeface="微软雅黑" panose="020B0503020204020204" pitchFamily="34" charset="-122"/>
              </a:rPr>
              <a:t>中的消息完成任务，这些消息来自他们每天使用的服务。可操作邮件可以通过组或收件箱连接器发布，也可以直接通过电子邮件发送。</a:t>
            </a:r>
          </a:p>
          <a:p>
            <a:pPr lvl="1"/>
            <a:endParaRPr lang="zh-CN" altLang="en-US">
              <a:latin typeface="Segoe UI" panose="020B0502040204020203" pitchFamily="34" charset="0"/>
              <a:ea typeface="微软雅黑" panose="020B0503020204020204" pitchFamily="34" charset="-122"/>
            </a:endParaRPr>
          </a:p>
          <a:p>
            <a:pPr marL="0" indent="0">
              <a:buNone/>
            </a:pPr>
            <a:r>
              <a:rPr lang="zh-CN" altLang="en-US">
                <a:latin typeface="Segoe UI Semilight" panose="020B0402040204020203" pitchFamily="34" charset="0"/>
                <a:ea typeface="微软雅黑" panose="020B0503020204020204" pitchFamily="34" charset="-122"/>
              </a:rPr>
              <a:t>通过电子邮件发送可操作邮件：</a:t>
            </a:r>
          </a:p>
          <a:p>
            <a:pPr lvl="1"/>
            <a:r>
              <a:rPr lang="zh-CN" altLang="en-US">
                <a:latin typeface="Segoe UI" panose="020B0502040204020203" pitchFamily="34" charset="0"/>
                <a:ea typeface="微软雅黑" panose="020B0503020204020204" pitchFamily="34" charset="-122"/>
              </a:rPr>
              <a:t>收件人必须是个人，而不是组。</a:t>
            </a:r>
          </a:p>
          <a:p>
            <a:pPr lvl="1"/>
            <a:r>
              <a:rPr lang="zh-CN" altLang="en-US">
                <a:latin typeface="Segoe UI" panose="020B0502040204020203" pitchFamily="34" charset="0"/>
                <a:ea typeface="微软雅黑" panose="020B0503020204020204" pitchFamily="34" charset="-122"/>
              </a:rPr>
              <a:t>收件人必须在邮件中可见。不要将收件人放在“密件抄送”字段中。</a:t>
            </a:r>
          </a:p>
          <a:p>
            <a:pPr lvl="1"/>
            <a:r>
              <a:rPr lang="zh-CN" altLang="en-US">
                <a:latin typeface="Segoe UI" panose="020B0502040204020203" pitchFamily="34" charset="0"/>
                <a:ea typeface="微软雅黑" panose="020B0503020204020204" pitchFamily="34" charset="-122"/>
              </a:rPr>
              <a:t>收件人必须拥有 </a:t>
            </a:r>
            <a:r>
              <a:rPr lang="en-US" altLang="zh-CN">
                <a:latin typeface="Segoe UI" panose="020B0502040204020203" pitchFamily="34" charset="0"/>
                <a:ea typeface="微软雅黑" panose="020B0503020204020204" pitchFamily="34" charset="-122"/>
              </a:rPr>
              <a:t>Outlook.com </a:t>
            </a:r>
            <a:r>
              <a:rPr lang="zh-CN" altLang="en-US">
                <a:latin typeface="Segoe UI" panose="020B0502040204020203" pitchFamily="34" charset="0"/>
                <a:ea typeface="微软雅黑" panose="020B0503020204020204" pitchFamily="34" charset="-122"/>
              </a:rPr>
              <a:t>邮箱，或在 </a:t>
            </a:r>
            <a:r>
              <a:rPr lang="en-US" altLang="zh-CN">
                <a:latin typeface="Segoe UI" panose="020B0502040204020203" pitchFamily="34" charset="0"/>
                <a:ea typeface="微软雅黑" panose="020B0503020204020204" pitchFamily="34" charset="-122"/>
              </a:rPr>
              <a:t>Office 365 </a:t>
            </a:r>
            <a:r>
              <a:rPr lang="zh-CN" altLang="en-US">
                <a:latin typeface="Segoe UI" panose="020B0502040204020203" pitchFamily="34" charset="0"/>
                <a:ea typeface="微软雅黑" panose="020B0503020204020204" pitchFamily="34" charset="-122"/>
              </a:rPr>
              <a:t>中拥有 </a:t>
            </a:r>
            <a:r>
              <a:rPr lang="en-US" altLang="zh-CN">
                <a:latin typeface="Segoe UI" panose="020B0502040204020203" pitchFamily="34" charset="0"/>
                <a:ea typeface="微软雅黑" panose="020B0503020204020204" pitchFamily="34" charset="-122"/>
              </a:rPr>
              <a:t>Exchange Online </a:t>
            </a:r>
            <a:r>
              <a:rPr lang="zh-CN" altLang="en-US">
                <a:latin typeface="Segoe UI" panose="020B0502040204020203" pitchFamily="34" charset="0"/>
                <a:ea typeface="微软雅黑" panose="020B0503020204020204" pitchFamily="34" charset="-122"/>
              </a:rPr>
              <a:t>邮箱。</a:t>
            </a:r>
          </a:p>
          <a:p>
            <a:pPr lvl="1"/>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023421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245"/>
            <a:ext cx="10515600" cy="553998"/>
          </a:xfrm>
        </p:spPr>
        <p:txBody>
          <a:bodyPr/>
          <a:lstStyle/>
          <a:p>
            <a:r>
              <a:rPr lang="zh-CN" altLang="en-US" b="1" dirty="0">
                <a:latin typeface="Segoe UI Semibold" panose="020B0702040204020203" pitchFamily="34" charset="0"/>
                <a:ea typeface="微软雅黑" panose="020B0503020204020204" pitchFamily="34" charset="-122"/>
              </a:rPr>
              <a:t>带有自适应卡的可操作邮件</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normAutofit/>
          </a:bodyPr>
          <a:lstStyle/>
          <a:p>
            <a:pPr marL="0" indent="0">
              <a:buNone/>
            </a:pPr>
            <a:r>
              <a:rPr lang="zh-CN" altLang="en-US">
                <a:latin typeface="Segoe UI Semilight" panose="020B0402040204020203" pitchFamily="34" charset="0"/>
                <a:ea typeface="微软雅黑" panose="020B0503020204020204" pitchFamily="34" charset="-122"/>
              </a:rPr>
              <a:t>自适应卡可立即收发信息，其用户界面允许用户查看卡并与之交互。自适应卡允许用户快速响应，而无需打开应用。</a:t>
            </a:r>
          </a:p>
          <a:p>
            <a:r>
              <a:rPr lang="zh-CN" altLang="en-US">
                <a:latin typeface="Segoe UI Semilight" panose="020B0402040204020203" pitchFamily="34" charset="0"/>
                <a:ea typeface="微软雅黑" panose="020B0503020204020204" pitchFamily="34" charset="-122"/>
              </a:rPr>
              <a:t>自适应卡布局：</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标题。</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描述文本。</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一列或多列详细信息。</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刷新自适应卡：</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审批场景。</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任务状态。</a:t>
            </a:r>
          </a:p>
          <a:p>
            <a:pPr lvl="1"/>
            <a:r>
              <a:rPr lang="zh-CN" altLang="en-US">
                <a:latin typeface="Segoe UI" panose="020B0502040204020203" pitchFamily="34" charset="0"/>
                <a:ea typeface="微软雅黑" panose="020B0503020204020204" pitchFamily="34" charset="-122"/>
                <a:cs typeface="Segoe UI" panose="020B0502040204020203" pitchFamily="34" charset="0"/>
              </a:rPr>
              <a:t>调查。</a:t>
            </a:r>
          </a:p>
          <a:p>
            <a:pPr marL="228600" lvl="1"/>
            <a:endParaRPr lang="zh-CN" altLang="en-US" sz="2800">
              <a:latin typeface="Segoe UI Semilight" panose="020B0402040204020203" pitchFamily="34" charset="0"/>
              <a:ea typeface="微软雅黑" panose="020B0503020204020204" pitchFamily="34" charset="-122"/>
              <a:cs typeface="Segoe UI Semilight" panose="020B0402040204020203" pitchFamily="34" charset="0"/>
            </a:endParaRPr>
          </a:p>
          <a:p>
            <a:pPr lvl="1"/>
            <a:endParaRPr lang="zh-CN" altLang="en-US" dirty="0">
              <a:latin typeface="Segoe UI" panose="020B0502040204020203" pitchFamily="34" charset="0"/>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28324270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4568"/>
            <a:ext cx="690046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了解可操作邮件</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976998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71D151-9E9B-4EFB-A10C-8CBF0ED06559}"/>
              </a:ext>
            </a:extLst>
          </p:cNvPr>
          <p:cNvSpPr>
            <a:spLocks noGrp="1"/>
          </p:cNvSpPr>
          <p:nvPr>
            <p:ph type="title"/>
          </p:nvPr>
        </p:nvSpPr>
        <p:spPr>
          <a:xfrm>
            <a:off x="588263" y="457200"/>
            <a:ext cx="11018520" cy="984885"/>
          </a:xfrm>
        </p:spPr>
        <p:txBody>
          <a:bodyPr/>
          <a:lstStyle/>
          <a:p>
            <a:pPr lvl="0">
              <a:defRPr/>
            </a:pPr>
            <a:r>
              <a:rPr lang="zh-CN" altLang="en-US" b="1" dirty="0">
                <a:gradFill>
                  <a:gsLst>
                    <a:gs pos="7051">
                      <a:srgbClr val="000000"/>
                    </a:gs>
                    <a:gs pos="20000">
                      <a:srgbClr val="000000"/>
                    </a:gs>
                  </a:gsLst>
                  <a:lin ang="5400000" scaled="1"/>
                </a:gradFill>
                <a:latin typeface="Segoe UI Semibold" panose="020B0702040204020203" pitchFamily="34" charset="0"/>
                <a:ea typeface="微软雅黑" panose="020B0503020204020204" pitchFamily="34" charset="-122"/>
              </a:rPr>
              <a:t>感谢你的加入</a:t>
            </a:r>
            <a:r>
              <a:rPr lang="zh-CN" altLang="en-US" dirty="0">
                <a:gradFill>
                  <a:gsLst>
                    <a:gs pos="7051">
                      <a:srgbClr val="000000"/>
                    </a:gs>
                    <a:gs pos="20000">
                      <a:srgbClr val="000000"/>
                    </a:gs>
                  </a:gsLst>
                  <a:lin ang="5400000" scaled="1"/>
                </a:gradFill>
                <a:latin typeface="Segoe UI Semibold" panose="020B0702040204020203" pitchFamily="34" charset="0"/>
                <a:ea typeface="微软雅黑" panose="020B0503020204020204" pitchFamily="34" charset="-122"/>
              </a:rPr>
              <a:t>！</a:t>
            </a:r>
            <a:br>
              <a:rPr lang="zh-CN" altLang="en-US" dirty="0">
                <a:latin typeface="Segoe UI Semibold" panose="020B0702040204020203" pitchFamily="34" charset="0"/>
                <a:ea typeface="微软雅黑" panose="020B0503020204020204" pitchFamily="34" charset="-122"/>
              </a:rPr>
            </a:br>
            <a:r>
              <a:rPr lang="zh-CN" altLang="en-US" sz="2800" spc="0" dirty="0">
                <a:solidFill>
                  <a:schemeClr val="accent1"/>
                </a:solidFill>
                <a:latin typeface="Segoe UI" panose="020B0502040204020203" pitchFamily="34" charset="0"/>
                <a:ea typeface="微软雅黑" panose="020B0503020204020204" pitchFamily="34" charset="-122"/>
              </a:rPr>
              <a:t>适用于 </a:t>
            </a:r>
            <a:r>
              <a:rPr lang="en-US" altLang="zh-CN" sz="2800" spc="0" dirty="0">
                <a:solidFill>
                  <a:schemeClr val="accent1"/>
                </a:solidFill>
                <a:latin typeface="Segoe UI" panose="020B0502040204020203" pitchFamily="34" charset="0"/>
                <a:ea typeface="微软雅黑" panose="020B0503020204020204" pitchFamily="34" charset="-122"/>
              </a:rPr>
              <a:t>Microsoft 365 </a:t>
            </a:r>
            <a:r>
              <a:rPr lang="zh-CN" altLang="en-US" sz="2800" spc="0" dirty="0">
                <a:solidFill>
                  <a:schemeClr val="accent1"/>
                </a:solidFill>
                <a:latin typeface="Segoe UI" panose="020B0502040204020203" pitchFamily="34" charset="0"/>
                <a:ea typeface="微软雅黑" panose="020B0503020204020204" pitchFamily="34" charset="-122"/>
              </a:rPr>
              <a:t>开发人员的资源</a:t>
            </a:r>
            <a:endParaRPr lang="zh-CN" altLang="en-US" dirty="0">
              <a:latin typeface="Segoe UI" panose="020B0502040204020203" pitchFamily="34" charset="0"/>
              <a:ea typeface="微软雅黑" panose="020B0503020204020204" pitchFamily="34" charset="-122"/>
            </a:endParaRPr>
          </a:p>
        </p:txBody>
      </p:sp>
      <p:pic>
        <p:nvPicPr>
          <p:cNvPr id="11" name="Picture 10">
            <a:extLst>
              <a:ext uri="{FF2B5EF4-FFF2-40B4-BE49-F238E27FC236}">
                <a16:creationId xmlns:a16="http://schemas.microsoft.com/office/drawing/2014/main" id="{06CBD086-5527-4E8C-BDD4-9107BCDA17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128" y="3212905"/>
            <a:ext cx="997867" cy="997867"/>
          </a:xfrm>
          <a:prstGeom prst="rect">
            <a:avLst/>
          </a:prstGeom>
        </p:spPr>
      </p:pic>
      <p:pic>
        <p:nvPicPr>
          <p:cNvPr id="14" name="Picture 13">
            <a:extLst>
              <a:ext uri="{FF2B5EF4-FFF2-40B4-BE49-F238E27FC236}">
                <a16:creationId xmlns:a16="http://schemas.microsoft.com/office/drawing/2014/main" id="{D0B739D4-C152-4071-AE8A-A8C153755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8080" y="4644463"/>
            <a:ext cx="719962" cy="719962"/>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47145" y="4621267"/>
            <a:ext cx="8542252" cy="12803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查看 </a:t>
            </a:r>
            <a:r>
              <a:rPr kumimoji="0" lang="en-US" altLang="zh-CN" sz="20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Microsoft 365 </a:t>
            </a:r>
            <a:r>
              <a:rPr kumimoji="0" lang="zh-CN" altLang="en-US" sz="20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开发人员中心！</a:t>
            </a:r>
            <a:r>
              <a:rPr kumimoji="0" lang="zh-CN" altLang="en-US" sz="20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获取最新的 </a:t>
            </a:r>
            <a:r>
              <a:rPr kumimoji="0" lang="en-US" altLang="zh-CN" sz="20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Microsoft 365 </a:t>
            </a:r>
            <a:r>
              <a:rPr kumimoji="0" lang="zh-CN" altLang="en-US" sz="20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开发人员文档、培训、博客文章等。</a:t>
            </a:r>
            <a:r>
              <a:rPr lang="en-US" altLang="zh-CN" sz="1800" dirty="0">
                <a:solidFill>
                  <a:srgbClr val="0078D4"/>
                </a:solidFill>
                <a:latin typeface="Segoe UI" panose="020B0502040204020203" pitchFamily="34" charset="0"/>
                <a:ea typeface="微软雅黑" panose="020B0503020204020204" pitchFamily="34" charset="-122"/>
                <a:hlinkClick r:id="rId5"/>
              </a:rPr>
              <a:t>https://developer.Microsoft.com/Microsoft-365</a:t>
            </a:r>
            <a:endParaRPr lang="zh-CN" altLang="en-US" sz="1800" dirty="0">
              <a:solidFill>
                <a:srgbClr val="0078D4"/>
              </a:solidFill>
              <a:latin typeface="Segoe UI" panose="020B0502040204020203" pitchFamily="34" charset="0"/>
              <a:ea typeface="微软雅黑" panose="020B0503020204020204" pitchFamily="34" charset="-122"/>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zh-CN" altLang="en-US" sz="1800" b="0" i="0" u="none" strike="noStrike" kern="1200" cap="none" spc="0" normalizeH="0" baseline="0" noProof="0" dirty="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zh-CN" altLang="en-US" sz="1800" b="0" i="0" u="none" strike="noStrike" kern="1200" cap="none" spc="0" normalizeH="0" baseline="0" noProof="0" dirty="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59671" y="3307136"/>
            <a:ext cx="9575432" cy="10279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获得 </a:t>
            </a:r>
            <a:r>
              <a:rPr kumimoji="0" lang="en-US" altLang="zh-CN"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Microsoft 365 </a:t>
            </a:r>
            <a:r>
              <a:rPr kumimoji="0" lang="zh-CN" altLang="en-US"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认证！</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获得 </a:t>
            </a:r>
            <a:r>
              <a:rPr kumimoji="0" lang="en-US" altLang="zh-CN"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Developer Associate </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认证</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1800" b="0" i="0" u="none" strike="noStrike" kern="1200" cap="none" spc="0" normalizeH="0" baseline="0" noProof="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hlinkClick r:id="rId6">
                  <a:extLst>
                    <a:ext uri="{A12FA001-AC4F-418D-AE19-62706E023703}">
                      <ahyp:hlinkClr xmlns:ahyp="http://schemas.microsoft.com/office/drawing/2018/hyperlinkcolor" val="tx"/>
                    </a:ext>
                  </a:extLst>
                </a:hlinkClick>
              </a:rPr>
              <a:t>考试 </a:t>
            </a:r>
            <a:r>
              <a:rPr kumimoji="0" lang="en-US" altLang="zh-CN" sz="1800" b="0" i="0" u="none" strike="noStrike" kern="1200" cap="none" spc="0" normalizeH="0" baseline="0" noProof="0">
                <a:ln>
                  <a:noFill/>
                </a:ln>
                <a:solidFill>
                  <a:srgbClr val="0078D4"/>
                </a:solidFill>
                <a:effectLst/>
                <a:uLnTx/>
                <a:uFillTx/>
                <a:latin typeface="Segoe UI" panose="020B0502040204020203" pitchFamily="34" charset="0"/>
                <a:ea typeface="微软雅黑" panose="020B0503020204020204" pitchFamily="34" charset="-122"/>
                <a:cs typeface="Segoe UI" panose="020B0502040204020203" pitchFamily="34" charset="0"/>
                <a:hlinkClick r:id="rId6">
                  <a:extLst>
                    <a:ext uri="{A12FA001-AC4F-418D-AE19-62706E023703}">
                      <ahyp:hlinkClr xmlns:ahyp="http://schemas.microsoft.com/office/drawing/2018/hyperlinkcolor" val="tx"/>
                    </a:ext>
                  </a:extLst>
                </a:hlinkClick>
              </a:rPr>
              <a:t>MS-600</a:t>
            </a:r>
            <a:r>
              <a:rPr kumimoji="0" lang="zh-CN" alt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panose="020B0502040204020203" pitchFamily="34" charset="0"/>
              </a:rPr>
              <a:t>：</a:t>
            </a:r>
            <a:r>
              <a:rPr kumimoji="0" lang="zh-CN" altLang="en-US"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使用 </a:t>
            </a:r>
            <a:r>
              <a:rPr kumimoji="0" lang="en-US" altLang="zh-CN"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Microsoft 365 </a:t>
            </a:r>
            <a:r>
              <a:rPr kumimoji="0" lang="zh-CN" altLang="en-US" sz="18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核心服务（测试版）构建应用程序和解决方案</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zh-CN" altLang="en-US" sz="21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18" name="Content Placeholder 2">
            <a:extLst>
              <a:ext uri="{FF2B5EF4-FFF2-40B4-BE49-F238E27FC236}">
                <a16:creationId xmlns:a16="http://schemas.microsoft.com/office/drawing/2014/main" id="{0D03429D-34AD-46D8-8776-B62FA2EC3673}"/>
              </a:ext>
            </a:extLst>
          </p:cNvPr>
          <p:cNvSpPr txBox="1">
            <a:spLocks/>
          </p:cNvSpPr>
          <p:nvPr/>
        </p:nvSpPr>
        <p:spPr>
          <a:xfrm>
            <a:off x="1559671" y="2265651"/>
            <a:ext cx="9575432" cy="400110"/>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zh-CN"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hlinkClick r:id="rId7"/>
              </a:rPr>
              <a:t>Microsoft Learn</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 上提供 </a:t>
            </a:r>
            <a:r>
              <a:rPr kumimoji="0" lang="en-US" altLang="zh-CN"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Microsoft 365 </a:t>
            </a:r>
            <a:r>
              <a:rPr kumimoji="0" lang="zh-CN" altLang="en-US" sz="20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anose="020B0502040204020203" pitchFamily="34" charset="0"/>
              </a:rPr>
              <a:t>开发人员</a:t>
            </a:r>
            <a:r>
              <a:rPr kumimoji="0" lang="zh-CN" altLang="en-US" sz="20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培训模块</a:t>
            </a:r>
            <a:r>
              <a:rPr kumimoji="0" lang="zh-CN" altLang="en-US" sz="2000" b="0"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rPr>
              <a:t>。</a:t>
            </a:r>
            <a:endParaRPr kumimoji="0" lang="zh-CN" altLang="en-US" sz="2000" b="0"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anose="020B0502040204020203" pitchFamily="34" charset="0"/>
            </a:endParaRPr>
          </a:p>
        </p:txBody>
      </p:sp>
      <p:grpSp>
        <p:nvGrpSpPr>
          <p:cNvPr id="12" name="Group 10">
            <a:extLst>
              <a:ext uri="{FF2B5EF4-FFF2-40B4-BE49-F238E27FC236}">
                <a16:creationId xmlns:a16="http://schemas.microsoft.com/office/drawing/2014/main" id="{383A1577-3E85-428E-8871-5371505DF3BE}"/>
              </a:ext>
              <a:ext uri="{C183D7F6-B498-43B3-948B-1728B52AA6E4}">
                <adec:decorative xmlns:adec="http://schemas.microsoft.com/office/drawing/2017/decorative" val="1"/>
              </a:ext>
            </a:extLst>
          </p:cNvPr>
          <p:cNvGrpSpPr>
            <a:grpSpLocks noChangeAspect="1"/>
          </p:cNvGrpSpPr>
          <p:nvPr/>
        </p:nvGrpSpPr>
        <p:grpSpPr bwMode="auto">
          <a:xfrm>
            <a:off x="482144" y="2087316"/>
            <a:ext cx="897397" cy="749110"/>
            <a:chOff x="420" y="1322"/>
            <a:chExt cx="351" cy="293"/>
          </a:xfrm>
        </p:grpSpPr>
        <p:sp>
          <p:nvSpPr>
            <p:cNvPr id="28" name="Freeform 11">
              <a:extLst>
                <a:ext uri="{FF2B5EF4-FFF2-40B4-BE49-F238E27FC236}">
                  <a16:creationId xmlns:a16="http://schemas.microsoft.com/office/drawing/2014/main" id="{B123880E-D271-47D8-9BDE-16C7AF873E7F}"/>
                </a:ext>
              </a:extLst>
            </p:cNvPr>
            <p:cNvSpPr>
              <a:spLocks/>
            </p:cNvSpPr>
            <p:nvPr/>
          </p:nvSpPr>
          <p:spPr bwMode="auto">
            <a:xfrm>
              <a:off x="486" y="1470"/>
              <a:ext cx="220" cy="106"/>
            </a:xfrm>
            <a:custGeom>
              <a:avLst/>
              <a:gdLst>
                <a:gd name="T0" fmla="*/ 266 w 266"/>
                <a:gd name="T1" fmla="*/ 40 h 128"/>
                <a:gd name="T2" fmla="*/ 266 w 266"/>
                <a:gd name="T3" fmla="*/ 40 h 128"/>
                <a:gd name="T4" fmla="*/ 261 w 266"/>
                <a:gd name="T5" fmla="*/ 6 h 128"/>
                <a:gd name="T6" fmla="*/ 259 w 266"/>
                <a:gd name="T7" fmla="*/ 0 h 128"/>
                <a:gd name="T8" fmla="*/ 145 w 266"/>
                <a:gd name="T9" fmla="*/ 57 h 128"/>
                <a:gd name="T10" fmla="*/ 133 w 266"/>
                <a:gd name="T11" fmla="*/ 63 h 128"/>
                <a:gd name="T12" fmla="*/ 121 w 266"/>
                <a:gd name="T13" fmla="*/ 57 h 128"/>
                <a:gd name="T14" fmla="*/ 6 w 266"/>
                <a:gd name="T15" fmla="*/ 0 h 128"/>
                <a:gd name="T16" fmla="*/ 2 w 266"/>
                <a:gd name="T17" fmla="*/ 17 h 128"/>
                <a:gd name="T18" fmla="*/ 0 w 266"/>
                <a:gd name="T19" fmla="*/ 38 h 128"/>
                <a:gd name="T20" fmla="*/ 0 w 266"/>
                <a:gd name="T21" fmla="*/ 61 h 128"/>
                <a:gd name="T22" fmla="*/ 133 w 266"/>
                <a:gd name="T23" fmla="*/ 128 h 128"/>
                <a:gd name="T24" fmla="*/ 266 w 266"/>
                <a:gd name="T25" fmla="*/ 61 h 128"/>
                <a:gd name="T26" fmla="*/ 266 w 266"/>
                <a:gd name="T2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28">
                  <a:moveTo>
                    <a:pt x="266" y="40"/>
                  </a:moveTo>
                  <a:lnTo>
                    <a:pt x="266" y="40"/>
                  </a:lnTo>
                  <a:cubicBezTo>
                    <a:pt x="266" y="28"/>
                    <a:pt x="264" y="17"/>
                    <a:pt x="261" y="6"/>
                  </a:cubicBezTo>
                  <a:cubicBezTo>
                    <a:pt x="261" y="4"/>
                    <a:pt x="260" y="2"/>
                    <a:pt x="259" y="0"/>
                  </a:cubicBezTo>
                  <a:lnTo>
                    <a:pt x="145" y="57"/>
                  </a:lnTo>
                  <a:lnTo>
                    <a:pt x="133" y="63"/>
                  </a:lnTo>
                  <a:lnTo>
                    <a:pt x="121" y="57"/>
                  </a:lnTo>
                  <a:lnTo>
                    <a:pt x="6" y="0"/>
                  </a:lnTo>
                  <a:cubicBezTo>
                    <a:pt x="5" y="5"/>
                    <a:pt x="3" y="11"/>
                    <a:pt x="2" y="17"/>
                  </a:cubicBezTo>
                  <a:cubicBezTo>
                    <a:pt x="1" y="24"/>
                    <a:pt x="1" y="31"/>
                    <a:pt x="0" y="38"/>
                  </a:cubicBezTo>
                  <a:cubicBezTo>
                    <a:pt x="0" y="45"/>
                    <a:pt x="0" y="53"/>
                    <a:pt x="0" y="61"/>
                  </a:cubicBezTo>
                  <a:lnTo>
                    <a:pt x="133" y="128"/>
                  </a:lnTo>
                  <a:lnTo>
                    <a:pt x="266" y="61"/>
                  </a:lnTo>
                  <a:lnTo>
                    <a:pt x="266"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29" name="Freeform 12">
              <a:extLst>
                <a:ext uri="{FF2B5EF4-FFF2-40B4-BE49-F238E27FC236}">
                  <a16:creationId xmlns:a16="http://schemas.microsoft.com/office/drawing/2014/main" id="{5E9CFBB8-1582-44B2-A1EB-B1FB83FB9A17}"/>
                </a:ext>
              </a:extLst>
            </p:cNvPr>
            <p:cNvSpPr>
              <a:spLocks/>
            </p:cNvSpPr>
            <p:nvPr/>
          </p:nvSpPr>
          <p:spPr bwMode="auto">
            <a:xfrm>
              <a:off x="430" y="1522"/>
              <a:ext cx="46" cy="93"/>
            </a:xfrm>
            <a:custGeom>
              <a:avLst/>
              <a:gdLst>
                <a:gd name="T0" fmla="*/ 15 w 56"/>
                <a:gd name="T1" fmla="*/ 4 h 113"/>
                <a:gd name="T2" fmla="*/ 15 w 56"/>
                <a:gd name="T3" fmla="*/ 4 h 113"/>
                <a:gd name="T4" fmla="*/ 8 w 56"/>
                <a:gd name="T5" fmla="*/ 8 h 113"/>
                <a:gd name="T6" fmla="*/ 0 w 56"/>
                <a:gd name="T7" fmla="*/ 28 h 113"/>
                <a:gd name="T8" fmla="*/ 0 w 56"/>
                <a:gd name="T9" fmla="*/ 113 h 113"/>
                <a:gd name="T10" fmla="*/ 56 w 56"/>
                <a:gd name="T11" fmla="*/ 113 h 113"/>
                <a:gd name="T12" fmla="*/ 56 w 56"/>
                <a:gd name="T13" fmla="*/ 28 h 113"/>
                <a:gd name="T14" fmla="*/ 48 w 56"/>
                <a:gd name="T15" fmla="*/ 8 h 113"/>
                <a:gd name="T16" fmla="*/ 42 w 56"/>
                <a:gd name="T17" fmla="*/ 4 h 113"/>
                <a:gd name="T18" fmla="*/ 28 w 56"/>
                <a:gd name="T19" fmla="*/ 0 h 113"/>
                <a:gd name="T20" fmla="*/ 15 w 56"/>
                <a:gd name="T21"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13">
                  <a:moveTo>
                    <a:pt x="15" y="4"/>
                  </a:moveTo>
                  <a:lnTo>
                    <a:pt x="15" y="4"/>
                  </a:lnTo>
                  <a:cubicBezTo>
                    <a:pt x="13" y="5"/>
                    <a:pt x="10" y="6"/>
                    <a:pt x="8" y="8"/>
                  </a:cubicBezTo>
                  <a:cubicBezTo>
                    <a:pt x="3" y="14"/>
                    <a:pt x="0" y="21"/>
                    <a:pt x="0" y="28"/>
                  </a:cubicBezTo>
                  <a:lnTo>
                    <a:pt x="0" y="113"/>
                  </a:lnTo>
                  <a:lnTo>
                    <a:pt x="56" y="113"/>
                  </a:lnTo>
                  <a:lnTo>
                    <a:pt x="56" y="28"/>
                  </a:lnTo>
                  <a:cubicBezTo>
                    <a:pt x="56" y="21"/>
                    <a:pt x="54" y="14"/>
                    <a:pt x="48" y="8"/>
                  </a:cubicBezTo>
                  <a:cubicBezTo>
                    <a:pt x="46" y="6"/>
                    <a:pt x="44" y="5"/>
                    <a:pt x="42" y="4"/>
                  </a:cubicBezTo>
                  <a:cubicBezTo>
                    <a:pt x="37" y="1"/>
                    <a:pt x="33" y="0"/>
                    <a:pt x="28" y="0"/>
                  </a:cubicBezTo>
                  <a:cubicBezTo>
                    <a:pt x="23" y="0"/>
                    <a:pt x="19" y="1"/>
                    <a:pt x="15"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30" name="Freeform 13">
              <a:extLst>
                <a:ext uri="{FF2B5EF4-FFF2-40B4-BE49-F238E27FC236}">
                  <a16:creationId xmlns:a16="http://schemas.microsoft.com/office/drawing/2014/main" id="{CD22803D-230E-4EFA-9070-730E8D208FCF}"/>
                </a:ext>
              </a:extLst>
            </p:cNvPr>
            <p:cNvSpPr>
              <a:spLocks/>
            </p:cNvSpPr>
            <p:nvPr/>
          </p:nvSpPr>
          <p:spPr bwMode="auto">
            <a:xfrm>
              <a:off x="420" y="1322"/>
              <a:ext cx="351" cy="203"/>
            </a:xfrm>
            <a:custGeom>
              <a:avLst/>
              <a:gdLst>
                <a:gd name="T0" fmla="*/ 27 w 425"/>
                <a:gd name="T1" fmla="*/ 119 h 246"/>
                <a:gd name="T2" fmla="*/ 27 w 425"/>
                <a:gd name="T3" fmla="*/ 119 h 246"/>
                <a:gd name="T4" fmla="*/ 27 w 425"/>
                <a:gd name="T5" fmla="*/ 134 h 246"/>
                <a:gd name="T6" fmla="*/ 27 w 425"/>
                <a:gd name="T7" fmla="*/ 149 h 246"/>
                <a:gd name="T8" fmla="*/ 27 w 425"/>
                <a:gd name="T9" fmla="*/ 246 h 246"/>
                <a:gd name="T10" fmla="*/ 40 w 425"/>
                <a:gd name="T11" fmla="*/ 242 h 246"/>
                <a:gd name="T12" fmla="*/ 54 w 425"/>
                <a:gd name="T13" fmla="*/ 246 h 246"/>
                <a:gd name="T14" fmla="*/ 54 w 425"/>
                <a:gd name="T15" fmla="*/ 162 h 246"/>
                <a:gd name="T16" fmla="*/ 54 w 425"/>
                <a:gd name="T17" fmla="*/ 147 h 246"/>
                <a:gd name="T18" fmla="*/ 54 w 425"/>
                <a:gd name="T19" fmla="*/ 132 h 246"/>
                <a:gd name="T20" fmla="*/ 97 w 425"/>
                <a:gd name="T21" fmla="*/ 154 h 246"/>
                <a:gd name="T22" fmla="*/ 213 w 425"/>
                <a:gd name="T23" fmla="*/ 212 h 246"/>
                <a:gd name="T24" fmla="*/ 329 w 425"/>
                <a:gd name="T25" fmla="*/ 154 h 246"/>
                <a:gd name="T26" fmla="*/ 425 w 425"/>
                <a:gd name="T27" fmla="*/ 106 h 246"/>
                <a:gd name="T28" fmla="*/ 213 w 425"/>
                <a:gd name="T29" fmla="*/ 0 h 246"/>
                <a:gd name="T30" fmla="*/ 0 w 425"/>
                <a:gd name="T31" fmla="*/ 106 h 246"/>
                <a:gd name="T32" fmla="*/ 27 w 425"/>
                <a:gd name="T33" fmla="*/ 1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246">
                  <a:moveTo>
                    <a:pt x="27" y="119"/>
                  </a:moveTo>
                  <a:lnTo>
                    <a:pt x="27" y="119"/>
                  </a:lnTo>
                  <a:lnTo>
                    <a:pt x="27" y="134"/>
                  </a:lnTo>
                  <a:lnTo>
                    <a:pt x="27" y="149"/>
                  </a:lnTo>
                  <a:lnTo>
                    <a:pt x="27" y="246"/>
                  </a:lnTo>
                  <a:cubicBezTo>
                    <a:pt x="31" y="243"/>
                    <a:pt x="35" y="242"/>
                    <a:pt x="40" y="242"/>
                  </a:cubicBezTo>
                  <a:cubicBezTo>
                    <a:pt x="45" y="242"/>
                    <a:pt x="49" y="243"/>
                    <a:pt x="54" y="246"/>
                  </a:cubicBezTo>
                  <a:lnTo>
                    <a:pt x="54" y="162"/>
                  </a:lnTo>
                  <a:lnTo>
                    <a:pt x="54" y="147"/>
                  </a:lnTo>
                  <a:lnTo>
                    <a:pt x="54" y="132"/>
                  </a:lnTo>
                  <a:lnTo>
                    <a:pt x="97" y="154"/>
                  </a:lnTo>
                  <a:lnTo>
                    <a:pt x="213" y="212"/>
                  </a:lnTo>
                  <a:lnTo>
                    <a:pt x="329" y="154"/>
                  </a:lnTo>
                  <a:lnTo>
                    <a:pt x="425" y="106"/>
                  </a:lnTo>
                  <a:lnTo>
                    <a:pt x="213" y="0"/>
                  </a:lnTo>
                  <a:lnTo>
                    <a:pt x="0" y="106"/>
                  </a:lnTo>
                  <a:lnTo>
                    <a:pt x="27" y="11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218131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加载项平台概述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p:txBody>
          <a:bodyPr>
            <a:normAutofit/>
          </a:bodyPr>
          <a:lstStyle/>
          <a:p>
            <a:r>
              <a:rPr lang="en-US" altLang="zh-CN">
                <a:latin typeface="Segoe UI Semilight" panose="020B0402040204020203" pitchFamily="34" charset="0"/>
                <a:ea typeface="微软雅黑" panose="020B0503020204020204" pitchFamily="34" charset="-122"/>
              </a:rPr>
              <a:t>Office </a:t>
            </a:r>
            <a:r>
              <a:rPr lang="zh-CN" altLang="en-US">
                <a:latin typeface="Segoe UI Semilight" panose="020B0402040204020203" pitchFamily="34" charset="0"/>
                <a:ea typeface="微软雅黑" panose="020B0503020204020204" pitchFamily="34" charset="-122"/>
              </a:rPr>
              <a:t>加载项的组成部分： </a:t>
            </a:r>
          </a:p>
          <a:p>
            <a:pPr lvl="1"/>
            <a:r>
              <a:rPr lang="zh-CN" altLang="en-US">
                <a:latin typeface="Segoe UI" panose="020B0502040204020203" pitchFamily="34" charset="0"/>
                <a:ea typeface="微软雅黑" panose="020B0503020204020204" pitchFamily="34" charset="-122"/>
              </a:rPr>
              <a:t>清单。</a:t>
            </a:r>
          </a:p>
          <a:p>
            <a:pPr lvl="1"/>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应用程序。</a:t>
            </a:r>
          </a:p>
          <a:p>
            <a:r>
              <a:rPr lang="zh-CN" altLang="en-US">
                <a:latin typeface="Segoe UI Semilight" panose="020B0402040204020203" pitchFamily="34" charset="0"/>
                <a:ea typeface="微软雅黑" panose="020B0503020204020204" pitchFamily="34" charset="-122"/>
              </a:rPr>
              <a:t>支持的 </a:t>
            </a:r>
            <a:r>
              <a:rPr lang="en-US" altLang="zh-CN">
                <a:latin typeface="Segoe UI Semilight" panose="020B0402040204020203" pitchFamily="34" charset="0"/>
                <a:ea typeface="微软雅黑" panose="020B0503020204020204" pitchFamily="34" charset="-122"/>
              </a:rPr>
              <a:t>Office </a:t>
            </a:r>
            <a:r>
              <a:rPr lang="zh-CN" altLang="en-US">
                <a:latin typeface="Segoe UI Semilight" panose="020B0402040204020203" pitchFamily="34" charset="0"/>
                <a:ea typeface="微软雅黑" panose="020B0503020204020204" pitchFamily="34" charset="-122"/>
              </a:rPr>
              <a:t>加载项类型、主机和平台：</a:t>
            </a:r>
          </a:p>
          <a:p>
            <a:pPr lvl="1"/>
            <a:r>
              <a:rPr lang="zh-CN" altLang="en-US">
                <a:latin typeface="Segoe UI" panose="020B0502040204020203" pitchFamily="34" charset="0"/>
                <a:ea typeface="微软雅黑" panose="020B0503020204020204" pitchFamily="34" charset="-122"/>
              </a:rPr>
              <a:t>扩展功能</a:t>
            </a:r>
          </a:p>
          <a:p>
            <a:pPr lvl="1"/>
            <a:r>
              <a:rPr lang="zh-CN" altLang="en-US">
                <a:latin typeface="Segoe UI" panose="020B0502040204020203" pitchFamily="34" charset="0"/>
                <a:ea typeface="微软雅黑" panose="020B0503020204020204" pitchFamily="34" charset="-122"/>
              </a:rPr>
              <a:t>创建新对象</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7853534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加载项平台概述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180854"/>
            <a:ext cx="11018520" cy="3299365"/>
          </a:xfrm>
        </p:spPr>
        <p:txBody>
          <a:bodyPr/>
          <a:lstStyle/>
          <a:p>
            <a:pPr marL="0" indent="0">
              <a:buNone/>
            </a:pP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加载项可在某些平台上的各种 </a:t>
            </a: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应用程序中运行。</a:t>
            </a:r>
          </a:p>
          <a:p>
            <a:pPr marL="0" indent="0">
              <a:buNone/>
            </a:pPr>
            <a:r>
              <a:rPr lang="zh-CN" altLang="en-US" sz="2000">
                <a:latin typeface="Segoe UI" panose="020B0502040204020203" pitchFamily="34" charset="0"/>
                <a:ea typeface="微软雅黑" panose="020B0503020204020204" pitchFamily="34" charset="-122"/>
              </a:rPr>
              <a:t>下表列出了 </a:t>
            </a:r>
            <a:r>
              <a:rPr lang="en-US" altLang="zh-CN" sz="2000">
                <a:latin typeface="Segoe UI" panose="020B0502040204020203" pitchFamily="34" charset="0"/>
                <a:ea typeface="微软雅黑" panose="020B0503020204020204" pitchFamily="34" charset="-122"/>
              </a:rPr>
              <a:t>Office </a:t>
            </a:r>
            <a:r>
              <a:rPr lang="zh-CN" altLang="en-US" sz="2000">
                <a:latin typeface="Segoe UI" panose="020B0502040204020203" pitchFamily="34" charset="0"/>
                <a:ea typeface="微软雅黑" panose="020B0503020204020204" pitchFamily="34" charset="-122"/>
              </a:rPr>
              <a:t>应用程序、平台和加载项类型。</a:t>
            </a:r>
            <a:endParaRPr lang="zh-CN" altLang="en-US">
              <a:latin typeface="Segoe UI" panose="020B0502040204020203" pitchFamily="34" charset="0"/>
              <a:ea typeface="微软雅黑" panose="020B0503020204020204" pitchFamily="34" charset="-122"/>
            </a:endParaRPr>
          </a:p>
          <a:p>
            <a:pPr marL="0" indent="0">
              <a:buNone/>
            </a:pPr>
            <a:endParaRPr lang="zh-CN" altLang="en-US">
              <a:latin typeface="Segoe UI" panose="020B0502040204020203" pitchFamily="34" charset="0"/>
              <a:ea typeface="微软雅黑" panose="020B0503020204020204" pitchFamily="34" charset="-122"/>
            </a:endParaRPr>
          </a:p>
          <a:p>
            <a:pPr marL="0" indent="0">
              <a:buNone/>
            </a:pPr>
            <a:endParaRPr lang="zh-CN" altLang="en-US">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p:txBody>
      </p:sp>
      <p:graphicFrame>
        <p:nvGraphicFramePr>
          <p:cNvPr id="5" name="Table 4">
            <a:extLst>
              <a:ext uri="{FF2B5EF4-FFF2-40B4-BE49-F238E27FC236}">
                <a16:creationId xmlns:a16="http://schemas.microsoft.com/office/drawing/2014/main" id="{DFFA3206-7ED2-4E80-991C-5F0DA2EDD9D0}"/>
              </a:ext>
            </a:extLst>
          </p:cNvPr>
          <p:cNvGraphicFramePr>
            <a:graphicFrameLocks noGrp="1"/>
          </p:cNvGraphicFramePr>
          <p:nvPr>
            <p:extLst>
              <p:ext uri="{D42A27DB-BD31-4B8C-83A1-F6EECF244321}">
                <p14:modId xmlns:p14="http://schemas.microsoft.com/office/powerpoint/2010/main" val="1037328977"/>
              </p:ext>
            </p:extLst>
          </p:nvPr>
        </p:nvGraphicFramePr>
        <p:xfrm>
          <a:off x="499343" y="2240390"/>
          <a:ext cx="11188233" cy="4033534"/>
        </p:xfrm>
        <a:graphic>
          <a:graphicData uri="http://schemas.openxmlformats.org/drawingml/2006/table">
            <a:tbl>
              <a:tblPr firstRow="1" bandRow="1">
                <a:tableStyleId>{93296810-A885-4BE3-A3E7-6D5BEEA58F35}</a:tableStyleId>
              </a:tblPr>
              <a:tblGrid>
                <a:gridCol w="2174577">
                  <a:extLst>
                    <a:ext uri="{9D8B030D-6E8A-4147-A177-3AD203B41FA5}">
                      <a16:colId xmlns:a16="http://schemas.microsoft.com/office/drawing/2014/main" val="2640031141"/>
                    </a:ext>
                  </a:extLst>
                </a:gridCol>
                <a:gridCol w="4724400">
                  <a:extLst>
                    <a:ext uri="{9D8B030D-6E8A-4147-A177-3AD203B41FA5}">
                      <a16:colId xmlns:a16="http://schemas.microsoft.com/office/drawing/2014/main" val="4039266678"/>
                    </a:ext>
                  </a:extLst>
                </a:gridCol>
                <a:gridCol w="4289256">
                  <a:extLst>
                    <a:ext uri="{9D8B030D-6E8A-4147-A177-3AD203B41FA5}">
                      <a16:colId xmlns:a16="http://schemas.microsoft.com/office/drawing/2014/main" val="3960268638"/>
                    </a:ext>
                  </a:extLst>
                </a:gridCol>
              </a:tblGrid>
              <a:tr h="427496">
                <a:tc>
                  <a:txBody>
                    <a:bodyPr/>
                    <a:lstStyle/>
                    <a:p>
                      <a:r>
                        <a:rPr lang="en-US" altLang="zh-CN"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Office </a:t>
                      </a:r>
                      <a:r>
                        <a:rPr lang="zh-CN" altLang="en-US" sz="2000"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应用程序</a:t>
                      </a: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支持的平台</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tc>
                  <a:txBody>
                    <a:bodyPr/>
                    <a:lstStyle/>
                    <a:p>
                      <a:pPr marL="0" algn="l" defTabSz="932742" rtl="0" eaLnBrk="1" latinLnBrk="0" hangingPunct="1"/>
                      <a:r>
                        <a:rPr lang="zh-CN" altLang="en-US" sz="2000" b="1" kern="1200" spc="0" baseline="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可用的加载项类型</a:t>
                      </a:r>
                      <a:endParaRPr lang="zh-CN" altLang="en-US" sz="2000" b="1" kern="1200" spc="0" baseline="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Excel</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浏览器</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任务窗格、内容、自定义函数</a:t>
                      </a: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（不包括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OneNote</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浏览器</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任务窗格</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3269964458"/>
                  </a:ext>
                </a:extLst>
              </a:tr>
              <a:tr h="746975">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Outlook</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iOS</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Android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浏览器</a:t>
                      </a:r>
                    </a:p>
                  </a:txBody>
                  <a:tcPr marL="152400" marR="152400" marT="114300" marB="114300"/>
                </a:tc>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任务窗格、上下文、无 </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UI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函数、模块（仅限 </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4242455447"/>
                  </a:ext>
                </a:extLst>
              </a:tr>
              <a:tr h="473811">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PowerPoint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浏览器</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任务窗格、内容</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471802407"/>
                  </a:ext>
                </a:extLst>
              </a:tr>
              <a:tr h="473811">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Project</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Windows</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任务窗格</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extLst>
                  <a:ext uri="{0D108BD9-81ED-4DB2-BD59-A6C34878D82A}">
                    <a16:rowId xmlns:a16="http://schemas.microsoft.com/office/drawing/2014/main" val="2865581430"/>
                  </a:ext>
                </a:extLst>
              </a:tr>
              <a:tr h="473811">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Word</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Windows</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Mac</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iPad</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a:effectLst/>
                          <a:latin typeface="微软雅黑" panose="020B0503020204020204" pitchFamily="34" charset="-122"/>
                          <a:ea typeface="微软雅黑" panose="020B0503020204020204" pitchFamily="34" charset="-122"/>
                          <a:cs typeface="Times New Roman" panose="02020603050405020304" pitchFamily="18" charset="0"/>
                        </a:rPr>
                        <a:t>Web </a:t>
                      </a:r>
                      <a:r>
                        <a:rPr lang="zh-CN" altLang="en-US" sz="1800">
                          <a:effectLst/>
                          <a:latin typeface="微软雅黑" panose="020B0503020204020204" pitchFamily="34" charset="-122"/>
                          <a:ea typeface="微软雅黑" panose="020B0503020204020204" pitchFamily="34" charset="-122"/>
                          <a:cs typeface="Times New Roman" panose="02020603050405020304" pitchFamily="18" charset="0"/>
                        </a:rPr>
                        <a:t>浏览器</a:t>
                      </a:r>
                      <a:endPar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任务窗格</a:t>
                      </a:r>
                    </a:p>
                  </a:txBody>
                  <a:tcPr marL="152400" marR="152400" marT="114300" marB="114300"/>
                </a:tc>
                <a:extLst>
                  <a:ext uri="{0D108BD9-81ED-4DB2-BD59-A6C34878D82A}">
                    <a16:rowId xmlns:a16="http://schemas.microsoft.com/office/drawing/2014/main" val="91046262"/>
                  </a:ext>
                </a:extLst>
              </a:tr>
            </a:tbl>
          </a:graphicData>
        </a:graphic>
      </p:graphicFrame>
    </p:spTree>
    <p:extLst>
      <p:ext uri="{BB962C8B-B14F-4D97-AF65-F5344CB8AC3E}">
        <p14:creationId xmlns:p14="http://schemas.microsoft.com/office/powerpoint/2010/main" val="42335051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任务窗格和内容 </a:t>
            </a:r>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8263" y="1483744"/>
            <a:ext cx="11015474" cy="2930033"/>
          </a:xfrm>
        </p:spPr>
        <p:txBody>
          <a:bodyPr/>
          <a:lstStyle/>
          <a:p>
            <a:pPr marL="0" indent="0">
              <a:buNone/>
            </a:pP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加载项提供了多种选项，供解决方案与 </a:t>
            </a:r>
            <a:r>
              <a:rPr lang="en-US" altLang="zh-CN">
                <a:latin typeface="Segoe UI" panose="020B0502040204020203" pitchFamily="34" charset="0"/>
                <a:ea typeface="微软雅黑" panose="020B0503020204020204" pitchFamily="34" charset="-122"/>
              </a:rPr>
              <a:t>Office </a:t>
            </a:r>
            <a:r>
              <a:rPr lang="zh-CN" altLang="en-US">
                <a:latin typeface="Segoe UI" panose="020B0502040204020203" pitchFamily="34" charset="0"/>
                <a:ea typeface="微软雅黑" panose="020B0503020204020204" pitchFamily="34" charset="-122"/>
              </a:rPr>
              <a:t>应用程序交互。</a:t>
            </a:r>
          </a:p>
          <a:p>
            <a:pPr lvl="0"/>
            <a:endParaRPr lang="zh-CN" altLang="en-US">
              <a:latin typeface="Segoe UI" panose="020B0502040204020203" pitchFamily="34" charset="0"/>
              <a:ea typeface="微软雅黑" panose="020B0503020204020204" pitchFamily="34" charset="-122"/>
            </a:endParaRPr>
          </a:p>
          <a:p>
            <a:pPr marL="0" lvl="0" indent="0">
              <a:buNone/>
            </a:pPr>
            <a:endParaRPr lang="zh-CN" altLang="en-US">
              <a:latin typeface="Segoe UI" panose="020B0502040204020203" pitchFamily="34" charset="0"/>
              <a:ea typeface="微软雅黑" panose="020B0503020204020204" pitchFamily="34" charset="-122"/>
            </a:endParaRPr>
          </a:p>
          <a:p>
            <a:pPr marL="0" lvl="0" indent="0">
              <a:buNone/>
            </a:pPr>
            <a:endParaRPr lang="zh-CN" altLang="en-US">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p:txBody>
      </p:sp>
      <p:pic>
        <p:nvPicPr>
          <p:cNvPr id="5" name="Picture 4" descr="Office 应用程序窗口右侧的任务窗格加载项">
            <a:extLst>
              <a:ext uri="{FF2B5EF4-FFF2-40B4-BE49-F238E27FC236}">
                <a16:creationId xmlns:a16="http://schemas.microsoft.com/office/drawing/2014/main" id="{90EBDF3A-4589-43AA-AF45-7DC377AECA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10266" y="2640177"/>
            <a:ext cx="3771467" cy="2246146"/>
          </a:xfrm>
          <a:prstGeom prst="rect">
            <a:avLst/>
          </a:prstGeom>
          <a:noFill/>
          <a:ln>
            <a:noFill/>
          </a:ln>
        </p:spPr>
      </p:pic>
      <p:sp>
        <p:nvSpPr>
          <p:cNvPr id="6" name="TextBox 5">
            <a:extLst>
              <a:ext uri="{FF2B5EF4-FFF2-40B4-BE49-F238E27FC236}">
                <a16:creationId xmlns:a16="http://schemas.microsoft.com/office/drawing/2014/main" id="{A955AB01-D0F1-4B18-B083-56B2B0F2A03D}"/>
              </a:ext>
            </a:extLst>
          </p:cNvPr>
          <p:cNvSpPr txBox="1"/>
          <p:nvPr/>
        </p:nvSpPr>
        <p:spPr>
          <a:xfrm>
            <a:off x="588264" y="2555281"/>
            <a:ext cx="3510206" cy="4136517"/>
          </a:xfrm>
          <a:prstGeom prst="rect">
            <a:avLst/>
          </a:prstGeom>
          <a:noFill/>
        </p:spPr>
        <p:txBody>
          <a:bodyPr wrap="square" lIns="0" tIns="0" rIns="0" bIns="0" rtlCol="0">
            <a:normAutofit/>
          </a:bodyPr>
          <a:lstStyle/>
          <a:p>
            <a:pPr marL="228600" indent="-228600" defTabSz="932742">
              <a:spcBef>
                <a:spcPct val="20000"/>
              </a:spcBef>
              <a:buSzPct val="90000"/>
              <a:buFont typeface="Wingdings" panose="05000000000000000000" pitchFamily="2" charset="2"/>
              <a:buChar char=""/>
            </a:pPr>
            <a:r>
              <a:rPr lang="zh-CN" altLang="en-US" sz="280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任务窗格加载项</a:t>
            </a:r>
          </a:p>
          <a:p>
            <a:pPr marL="228600" lvl="1" defTabSz="932742">
              <a:spcBef>
                <a:spcPct val="20000"/>
              </a:spcBef>
              <a:buSzPct val="90000"/>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允许通过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Office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应用程序中显示的面板进行交互。</a:t>
            </a:r>
          </a:p>
          <a:p>
            <a:pPr defTabSz="932742">
              <a:spcBef>
                <a:spcPct val="20000"/>
              </a:spcBef>
              <a:buSzPct val="90000"/>
            </a:pPr>
            <a:endParaRPr lang="zh-CN" altLang="en-US" sz="24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endParaRPr>
          </a:p>
          <a:p>
            <a:pPr marL="228600" indent="-228600" defTabSz="932742">
              <a:spcBef>
                <a:spcPct val="20000"/>
              </a:spcBef>
              <a:buSzPct val="90000"/>
              <a:buFont typeface="Wingdings" panose="05000000000000000000" pitchFamily="2" charset="2"/>
              <a:buChar char=""/>
            </a:pPr>
            <a:r>
              <a:rPr lang="zh-CN" altLang="en-US" sz="280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内容加载项</a:t>
            </a:r>
          </a:p>
          <a:p>
            <a:pPr marL="228600" lvl="1" defTabSz="932742">
              <a:spcBef>
                <a:spcPct val="20000"/>
              </a:spcBef>
              <a:buSzPct val="90000"/>
            </a:pP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用于将对象插入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Excel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或 </a:t>
            </a:r>
            <a:r>
              <a:rPr lang="en-US" altLang="zh-CN"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PowerPoint </a:t>
            </a:r>
            <a:r>
              <a:rPr lang="zh-CN" altLang="en-US" sz="20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演示文稿。</a:t>
            </a:r>
            <a:endPar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endParaRPr>
          </a:p>
        </p:txBody>
      </p:sp>
      <p:pic>
        <p:nvPicPr>
          <p:cNvPr id="7" name="Picture 6" descr="Office 应用程序窗口中间的内容加载项">
            <a:extLst>
              <a:ext uri="{FF2B5EF4-FFF2-40B4-BE49-F238E27FC236}">
                <a16:creationId xmlns:a16="http://schemas.microsoft.com/office/drawing/2014/main" id="{542EFFB2-C66C-3E4A-8817-495482D06A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831" y="3678354"/>
            <a:ext cx="3776472" cy="2801181"/>
          </a:xfrm>
          <a:prstGeom prst="rect">
            <a:avLst/>
          </a:prstGeom>
          <a:noFill/>
          <a:ln>
            <a:noFill/>
          </a:ln>
        </p:spPr>
      </p:pic>
    </p:spTree>
    <p:extLst>
      <p:ext uri="{BB962C8B-B14F-4D97-AF65-F5344CB8AC3E}">
        <p14:creationId xmlns:p14="http://schemas.microsoft.com/office/powerpoint/2010/main" val="2379585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Office </a:t>
            </a:r>
            <a:r>
              <a:rPr lang="zh-CN" altLang="en-US" b="1" dirty="0">
                <a:latin typeface="Segoe UI Semibold" panose="020B0702040204020203" pitchFamily="34" charset="0"/>
                <a:ea typeface="微软雅黑" panose="020B0503020204020204" pitchFamily="34" charset="-122"/>
              </a:rPr>
              <a:t>加载项中的对话框</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172372" cy="5238258"/>
          </a:xfrm>
        </p:spPr>
        <p:txBody>
          <a:bodyPr/>
          <a:lstStyle/>
          <a:p>
            <a:pPr marL="0" indent="0">
              <a:buNone/>
            </a:pPr>
            <a:r>
              <a:rPr lang="zh-CN" altLang="en-US" sz="3000" dirty="0">
                <a:latin typeface="Segoe UI" panose="020B0502040204020203" pitchFamily="34" charset="0"/>
                <a:ea typeface="微软雅黑" panose="020B0503020204020204" pitchFamily="34" charset="-122"/>
              </a:rPr>
              <a:t>对话框是浮动在活动 </a:t>
            </a:r>
            <a:r>
              <a:rPr lang="en-US" altLang="zh-CN" sz="3000" dirty="0">
                <a:latin typeface="Segoe UI" panose="020B0502040204020203" pitchFamily="34" charset="0"/>
                <a:ea typeface="微软雅黑" panose="020B0503020204020204" pitchFamily="34" charset="-122"/>
              </a:rPr>
              <a:t>Office </a:t>
            </a:r>
            <a:r>
              <a:rPr lang="zh-CN" altLang="en-US" sz="3000" dirty="0">
                <a:latin typeface="Segoe UI" panose="020B0502040204020203" pitchFamily="34" charset="0"/>
                <a:ea typeface="微软雅黑" panose="020B0503020204020204" pitchFamily="34" charset="-122"/>
              </a:rPr>
              <a:t>应用程序窗口上方的平面。</a:t>
            </a:r>
          </a:p>
          <a:p>
            <a:pPr>
              <a:lnSpc>
                <a:spcPct val="110000"/>
              </a:lnSpc>
            </a:pPr>
            <a:r>
              <a:rPr lang="en-US" altLang="zh-CN" sz="3000" dirty="0">
                <a:latin typeface="Segoe UI Semilight" panose="020B0402040204020203" pitchFamily="34" charset="0"/>
                <a:ea typeface="微软雅黑" panose="020B0503020204020204" pitchFamily="34" charset="-122"/>
              </a:rPr>
              <a:t>Office </a:t>
            </a:r>
            <a:r>
              <a:rPr lang="zh-CN" altLang="en-US" sz="3000" dirty="0">
                <a:latin typeface="Segoe UI Semilight" panose="020B0402040204020203" pitchFamily="34" charset="0"/>
                <a:ea typeface="微软雅黑" panose="020B0503020204020204" pitchFamily="34" charset="-122"/>
              </a:rPr>
              <a:t>加载项平台可显示对话框，供用户：</a:t>
            </a:r>
          </a:p>
          <a:p>
            <a:pPr lvl="1"/>
            <a:r>
              <a:rPr lang="zh-CN" altLang="en-US" dirty="0">
                <a:latin typeface="Segoe UI" panose="020B0502040204020203" pitchFamily="34" charset="0"/>
                <a:ea typeface="微软雅黑" panose="020B0503020204020204" pitchFamily="34" charset="-122"/>
              </a:rPr>
              <a:t>登录到集成服务。</a:t>
            </a:r>
          </a:p>
          <a:p>
            <a:pPr lvl="1"/>
            <a:r>
              <a:rPr lang="zh-CN" altLang="en-US" dirty="0">
                <a:latin typeface="Segoe UI" panose="020B0502040204020203" pitchFamily="34" charset="0"/>
                <a:ea typeface="微软雅黑" panose="020B0503020204020204" pitchFamily="34" charset="-122"/>
              </a:rPr>
              <a:t>确认用户的操作。</a:t>
            </a:r>
          </a:p>
          <a:p>
            <a:pPr lvl="1"/>
            <a:r>
              <a:rPr lang="zh-CN" altLang="en-US" dirty="0">
                <a:latin typeface="Segoe UI" panose="020B0502040204020203" pitchFamily="34" charset="0"/>
                <a:ea typeface="微软雅黑" panose="020B0503020204020204" pitchFamily="34" charset="-122"/>
              </a:rPr>
              <a:t>运行可限制在任务窗格中的任务。</a:t>
            </a:r>
          </a:p>
          <a:p>
            <a:pPr>
              <a:lnSpc>
                <a:spcPct val="110000"/>
              </a:lnSpc>
            </a:pPr>
            <a:r>
              <a:rPr lang="zh-CN" altLang="en-US" sz="3000" dirty="0">
                <a:latin typeface="Segoe UI Semilight" panose="020B0402040204020203" pitchFamily="34" charset="0"/>
                <a:ea typeface="微软雅黑" panose="020B0503020204020204" pitchFamily="34" charset="-122"/>
              </a:rPr>
              <a:t>对话窗口不是模式窗口</a:t>
            </a:r>
          </a:p>
          <a:p>
            <a:pPr marL="228600" lvl="1" indent="0">
              <a:buNone/>
            </a:pPr>
            <a:r>
              <a:rPr lang="zh-CN" altLang="en-US" dirty="0">
                <a:latin typeface="Segoe UI" panose="020B0502040204020203" pitchFamily="34" charset="0"/>
                <a:ea typeface="微软雅黑" panose="020B0503020204020204" pitchFamily="34" charset="-122"/>
              </a:rPr>
              <a:t>在显示对话窗口时，用户可以继续与 </a:t>
            </a:r>
            <a:br>
              <a:rPr lang="en-US" altLang="zh-CN" dirty="0">
                <a:latin typeface="Segoe UI" panose="020B0502040204020203" pitchFamily="34" charset="0"/>
                <a:ea typeface="微软雅黑" panose="020B0503020204020204" pitchFamily="34" charset="-122"/>
              </a:rPr>
            </a:br>
            <a:r>
              <a:rPr lang="en-US" altLang="zh-CN" dirty="0">
                <a:latin typeface="Segoe UI" panose="020B0502040204020203" pitchFamily="34" charset="0"/>
                <a:ea typeface="微软雅黑" panose="020B0503020204020204" pitchFamily="34" charset="-122"/>
              </a:rPr>
              <a:t>Office </a:t>
            </a:r>
            <a:r>
              <a:rPr lang="zh-CN" altLang="en-US" dirty="0">
                <a:latin typeface="Segoe UI" panose="020B0502040204020203" pitchFamily="34" charset="0"/>
                <a:ea typeface="微软雅黑" panose="020B0503020204020204" pitchFamily="34" charset="-122"/>
              </a:rPr>
              <a:t>应用程序和加载项进行交互。</a:t>
            </a:r>
          </a:p>
        </p:txBody>
      </p:sp>
      <p:sp>
        <p:nvSpPr>
          <p:cNvPr id="4" name="Rectangle 2">
            <a:extLst>
              <a:ext uri="{FF2B5EF4-FFF2-40B4-BE49-F238E27FC236}">
                <a16:creationId xmlns:a16="http://schemas.microsoft.com/office/drawing/2014/main" id="{5F540661-E09D-0D46-8E58-418A96D2C76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Segoe UI" panose="020B0502040204020203" pitchFamily="34" charset="0"/>
              <a:ea typeface="微软雅黑" panose="020B0503020204020204" pitchFamily="34" charset="-122"/>
            </a:endParaRPr>
          </a:p>
        </p:txBody>
      </p:sp>
      <p:pic>
        <p:nvPicPr>
          <p:cNvPr id="1025" name="Picture 2" descr="Office 应用程序窗口中显示的对话框">
            <a:extLst>
              <a:ext uri="{FF2B5EF4-FFF2-40B4-BE49-F238E27FC236}">
                <a16:creationId xmlns:a16="http://schemas.microsoft.com/office/drawing/2014/main" id="{3ED9D7B8-1BB1-3D45-BD82-94C41DE7D7C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72135" y="3060343"/>
            <a:ext cx="59436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118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E1213F-3643-4F46-9E89-FAAA08091E4D}"/>
              </a:ext>
            </a:extLst>
          </p:cNvPr>
          <p:cNvPicPr>
            <a:picLocks noChangeAspect="1"/>
          </p:cNvPicPr>
          <p:nvPr/>
        </p:nvPicPr>
        <p:blipFill>
          <a:blip r:embed="rId3"/>
          <a:stretch>
            <a:fillRect/>
          </a:stretch>
        </p:blipFill>
        <p:spPr>
          <a:xfrm>
            <a:off x="905770" y="2820259"/>
            <a:ext cx="5664200" cy="2247900"/>
          </a:xfrm>
          <a:prstGeom prst="rect">
            <a:avLst/>
          </a:prstGeom>
        </p:spPr>
      </p:pic>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altLang="en-US" b="1" dirty="0">
                <a:latin typeface="Segoe UI Semibold" panose="020B0702040204020203" pitchFamily="34" charset="0"/>
                <a:ea typeface="微软雅黑" panose="020B0503020204020204" pitchFamily="34" charset="-122"/>
              </a:rPr>
              <a:t>自定义函数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1" y="1275347"/>
            <a:ext cx="11359095" cy="5337724"/>
          </a:xfrm>
        </p:spPr>
        <p:txBody>
          <a:bodyPr>
            <a:normAutofit/>
          </a:bodyPr>
          <a:lstStyle/>
          <a:p>
            <a:pPr marL="0" indent="0">
              <a:buNone/>
            </a:pPr>
            <a:r>
              <a:rPr lang="zh-CN" altLang="en-US" sz="3000" dirty="0">
                <a:latin typeface="Segoe UI" panose="020B0502040204020203" pitchFamily="34" charset="0"/>
                <a:ea typeface="微软雅黑" panose="020B0503020204020204" pitchFamily="34" charset="-122"/>
              </a:rPr>
              <a:t>自定义函数使开发人员能够在 </a:t>
            </a:r>
            <a:r>
              <a:rPr lang="en-US" altLang="zh-CN" sz="3000" dirty="0">
                <a:latin typeface="Segoe UI" panose="020B0502040204020203" pitchFamily="34" charset="0"/>
                <a:ea typeface="微软雅黑" panose="020B0503020204020204" pitchFamily="34" charset="-122"/>
              </a:rPr>
              <a:t>JavaScript </a:t>
            </a:r>
            <a:r>
              <a:rPr lang="zh-CN" altLang="en-US" sz="3000" dirty="0">
                <a:latin typeface="Segoe UI" panose="020B0502040204020203" pitchFamily="34" charset="0"/>
                <a:ea typeface="微软雅黑" panose="020B0503020204020204" pitchFamily="34" charset="-122"/>
              </a:rPr>
              <a:t>中定义函数，生成加载项，并作为新函数添加到 </a:t>
            </a:r>
            <a:r>
              <a:rPr lang="en-US" altLang="zh-CN" sz="3000" dirty="0">
                <a:latin typeface="Segoe UI" panose="020B0502040204020203" pitchFamily="34" charset="0"/>
                <a:ea typeface="微软雅黑" panose="020B0503020204020204" pitchFamily="34" charset="-122"/>
              </a:rPr>
              <a:t>Excel </a:t>
            </a:r>
            <a:r>
              <a:rPr lang="zh-CN" altLang="en-US" sz="3000" dirty="0">
                <a:latin typeface="Segoe UI" panose="020B0502040204020203" pitchFamily="34" charset="0"/>
                <a:ea typeface="微软雅黑" panose="020B0503020204020204" pitchFamily="34" charset="-122"/>
              </a:rPr>
              <a:t>中。</a:t>
            </a:r>
          </a:p>
        </p:txBody>
      </p:sp>
      <p:pic>
        <p:nvPicPr>
          <p:cNvPr id="8" name="Picture 7">
            <a:extLst>
              <a:ext uri="{FF2B5EF4-FFF2-40B4-BE49-F238E27FC236}">
                <a16:creationId xmlns:a16="http://schemas.microsoft.com/office/drawing/2014/main" id="{8EE5000C-CCE7-BC48-9FDA-3469FD684B81}"/>
              </a:ext>
            </a:extLst>
          </p:cNvPr>
          <p:cNvPicPr>
            <a:picLocks noChangeAspect="1"/>
          </p:cNvPicPr>
          <p:nvPr/>
        </p:nvPicPr>
        <p:blipFill>
          <a:blip r:embed="rId4"/>
          <a:stretch>
            <a:fillRect/>
          </a:stretch>
        </p:blipFill>
        <p:spPr>
          <a:xfrm>
            <a:off x="4916273" y="3797300"/>
            <a:ext cx="6565900" cy="2603500"/>
          </a:xfrm>
          <a:prstGeom prst="rect">
            <a:avLst/>
          </a:prstGeom>
        </p:spPr>
      </p:pic>
    </p:spTree>
    <p:extLst>
      <p:ext uri="{BB962C8B-B14F-4D97-AF65-F5344CB8AC3E}">
        <p14:creationId xmlns:p14="http://schemas.microsoft.com/office/powerpoint/2010/main" val="2204040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altLang="en-US" b="1" dirty="0">
                <a:latin typeface="Segoe UI Semibold" panose="020B0702040204020203" pitchFamily="34" charset="0"/>
                <a:ea typeface="微软雅黑" panose="020B0503020204020204" pitchFamily="34" charset="-122"/>
              </a:rPr>
              <a:t>加载项命令</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6"/>
            <a:ext cx="11018520" cy="4965303"/>
          </a:xfrm>
        </p:spPr>
        <p:txBody>
          <a:bodyPr/>
          <a:lstStyle/>
          <a:p>
            <a:pPr marL="0" indent="0">
              <a:buNone/>
            </a:pPr>
            <a:r>
              <a:rPr lang="zh-CN" altLang="en-US" sz="3000">
                <a:latin typeface="Segoe UI" panose="020B0502040204020203" pitchFamily="34" charset="0"/>
                <a:ea typeface="微软雅黑" panose="020B0503020204020204" pitchFamily="34" charset="-122"/>
              </a:rPr>
              <a:t>加载项命令是用于扩展 </a:t>
            </a:r>
            <a:r>
              <a:rPr lang="en-US" altLang="zh-CN" sz="3000">
                <a:latin typeface="Segoe UI" panose="020B0502040204020203" pitchFamily="34" charset="0"/>
                <a:ea typeface="微软雅黑" panose="020B0503020204020204" pitchFamily="34" charset="-122"/>
              </a:rPr>
              <a:t>Office UI </a:t>
            </a:r>
            <a:r>
              <a:rPr lang="zh-CN" altLang="en-US" sz="3000">
                <a:latin typeface="Segoe UI" panose="020B0502040204020203" pitchFamily="34" charset="0"/>
                <a:ea typeface="微软雅黑" panose="020B0503020204020204" pitchFamily="34" charset="-122"/>
              </a:rPr>
              <a:t>并在开发人员的加载项中启动操作的 </a:t>
            </a:r>
            <a:r>
              <a:rPr lang="en-US" altLang="zh-CN" sz="3000">
                <a:latin typeface="Segoe UI" panose="020B0502040204020203" pitchFamily="34" charset="0"/>
                <a:ea typeface="微软雅黑" panose="020B0503020204020204" pitchFamily="34" charset="-122"/>
              </a:rPr>
              <a:t>UI </a:t>
            </a:r>
            <a:r>
              <a:rPr lang="zh-CN" altLang="en-US" sz="3000">
                <a:latin typeface="Segoe UI" panose="020B0502040204020203" pitchFamily="34" charset="0"/>
                <a:ea typeface="微软雅黑" panose="020B0503020204020204" pitchFamily="34" charset="-122"/>
              </a:rPr>
              <a:t>元素。</a:t>
            </a:r>
            <a:endParaRPr lang="zh-CN" altLang="en-US">
              <a:latin typeface="Segoe UI" panose="020B0502040204020203" pitchFamily="34" charset="0"/>
              <a:ea typeface="微软雅黑" panose="020B0503020204020204" pitchFamily="34" charset="-122"/>
            </a:endParaRPr>
          </a:p>
          <a:p>
            <a:r>
              <a:rPr lang="en-US" altLang="zh-CN">
                <a:latin typeface="Segoe UI Semilight" panose="020B0402040204020203" pitchFamily="34" charset="0"/>
                <a:ea typeface="微软雅黑" panose="020B0503020204020204" pitchFamily="34" charset="-122"/>
              </a:rPr>
              <a:t>Excel</a:t>
            </a:r>
            <a:r>
              <a:rPr lang="zh-CN" altLang="en-US">
                <a:latin typeface="Segoe UI Semilight" panose="020B0402040204020203" pitchFamily="34" charset="0"/>
                <a:ea typeface="微软雅黑" panose="020B0503020204020204" pitchFamily="34" charset="-122"/>
              </a:rPr>
              <a:t>、</a:t>
            </a:r>
            <a:r>
              <a:rPr lang="en-US" altLang="zh-CN">
                <a:latin typeface="Segoe UI Semilight" panose="020B0402040204020203" pitchFamily="34" charset="0"/>
                <a:ea typeface="微软雅黑" panose="020B0503020204020204" pitchFamily="34" charset="-122"/>
              </a:rPr>
              <a:t>Word</a:t>
            </a:r>
            <a:r>
              <a:rPr lang="zh-CN" altLang="en-US">
                <a:latin typeface="Segoe UI Semilight" panose="020B0402040204020203" pitchFamily="34" charset="0"/>
                <a:ea typeface="微软雅黑" panose="020B0503020204020204" pitchFamily="34" charset="-122"/>
              </a:rPr>
              <a:t>、</a:t>
            </a:r>
            <a:r>
              <a:rPr lang="en-US" altLang="zh-CN">
                <a:latin typeface="Segoe UI Semilight" panose="020B0402040204020203" pitchFamily="34" charset="0"/>
                <a:ea typeface="微软雅黑" panose="020B0503020204020204" pitchFamily="34" charset="-122"/>
              </a:rPr>
              <a:t>PowerPoint </a:t>
            </a:r>
            <a:r>
              <a:rPr lang="zh-CN" altLang="en-US">
                <a:latin typeface="Segoe UI Semilight" panose="020B0402040204020203" pitchFamily="34" charset="0"/>
                <a:ea typeface="微软雅黑" panose="020B0503020204020204" pitchFamily="34" charset="-122"/>
              </a:rPr>
              <a:t>和 </a:t>
            </a:r>
            <a:r>
              <a:rPr lang="en-US" altLang="zh-CN">
                <a:latin typeface="Segoe UI Semilight" panose="020B0402040204020203" pitchFamily="34" charset="0"/>
                <a:ea typeface="微软雅黑" panose="020B0503020204020204" pitchFamily="34" charset="-122"/>
              </a:rPr>
              <a:t>OneNote </a:t>
            </a:r>
            <a:r>
              <a:rPr lang="zh-CN" altLang="en-US">
                <a:latin typeface="Segoe UI Semilight" panose="020B0402040204020203" pitchFamily="34" charset="0"/>
                <a:ea typeface="微软雅黑" panose="020B0503020204020204" pitchFamily="34" charset="-122"/>
              </a:rPr>
              <a:t>中的加载项命令。</a:t>
            </a:r>
          </a:p>
          <a:p>
            <a:r>
              <a:rPr lang="en-US" altLang="zh-CN">
                <a:latin typeface="Segoe UI Semilight" panose="020B0402040204020203" pitchFamily="34" charset="0"/>
                <a:ea typeface="微软雅黑" panose="020B0503020204020204" pitchFamily="34" charset="-122"/>
              </a:rPr>
              <a:t>Outlook </a:t>
            </a:r>
            <a:r>
              <a:rPr lang="zh-CN" altLang="en-US">
                <a:latin typeface="Segoe UI Semilight" panose="020B0402040204020203" pitchFamily="34" charset="0"/>
                <a:ea typeface="微软雅黑" panose="020B0503020204020204" pitchFamily="34" charset="-122"/>
              </a:rPr>
              <a:t>中的加载项命令。</a:t>
            </a:r>
            <a:endParaRPr lang="zh-CN" altLang="en-US" dirty="0">
              <a:latin typeface="Segoe UI Semilight" panose="020B0402040204020203" pitchFamily="34" charset="0"/>
              <a:ea typeface="微软雅黑" panose="020B0503020204020204" pitchFamily="34" charset="-122"/>
            </a:endParaRPr>
          </a:p>
        </p:txBody>
      </p:sp>
      <p:pic>
        <p:nvPicPr>
          <p:cNvPr id="5" name="Picture 4">
            <a:extLst>
              <a:ext uri="{FF2B5EF4-FFF2-40B4-BE49-F238E27FC236}">
                <a16:creationId xmlns:a16="http://schemas.microsoft.com/office/drawing/2014/main" id="{6EC698B4-4A07-E64C-9E27-47BFCCF747A0}"/>
              </a:ext>
            </a:extLst>
          </p:cNvPr>
          <p:cNvPicPr>
            <a:picLocks noChangeAspect="1"/>
          </p:cNvPicPr>
          <p:nvPr/>
        </p:nvPicPr>
        <p:blipFill>
          <a:blip r:embed="rId3"/>
          <a:stretch>
            <a:fillRect/>
          </a:stretch>
        </p:blipFill>
        <p:spPr>
          <a:xfrm>
            <a:off x="2890630" y="3781451"/>
            <a:ext cx="6410741" cy="2286000"/>
          </a:xfrm>
          <a:prstGeom prst="rect">
            <a:avLst/>
          </a:prstGeom>
        </p:spPr>
      </p:pic>
    </p:spTree>
    <p:extLst>
      <p:ext uri="{BB962C8B-B14F-4D97-AF65-F5344CB8AC3E}">
        <p14:creationId xmlns:p14="http://schemas.microsoft.com/office/powerpoint/2010/main" val="417207971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2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potx" id="{9A6BE5BC-3986-4CE3-BD7F-1B3FC78054FC}" vid="{1892AF8D-3550-4F7D-9105-4E43865A4C7D}"/>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B71B1F068AAB224FAE7DB4CDFA80525A" ma:contentTypeVersion="11" ma:contentTypeDescription="Stvaranje novog dokumenta." ma:contentTypeScope="" ma:versionID="5970c7fa2d0c811ff9729c279a89d69e">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b878e95a300a3523c813ea45fc4991fd"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Zajednički se koristi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ji o zajedničkom korištenju"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Vrsta sadržaja"/>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BBC702-1919-446A-94AF-6F17B40EECC9}">
  <ds:schemaRefs>
    <ds:schemaRef ds:uri="http://schemas.microsoft.com/office/2006/metadata/properties"/>
    <ds:schemaRef ds:uri="http://purl.org/dc/terms/"/>
    <ds:schemaRef ds:uri="75c92904-f576-44db-8133-88c65665be3e"/>
    <ds:schemaRef ds:uri="http://schemas.microsoft.com/office/infopath/2007/PartnerControls"/>
    <ds:schemaRef ds:uri="http://www.w3.org/XML/1998/namespace"/>
    <ds:schemaRef ds:uri="http://schemas.microsoft.com/office/2006/documentManagement/types"/>
    <ds:schemaRef ds:uri="a0deddf0-f628-451c-a763-2edd5c6ccf46"/>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2F72CE04-CC6A-4704-B548-50297C64B02E}">
  <ds:schemaRefs>
    <ds:schemaRef ds:uri="http://schemas.microsoft.com/sharepoint/v3/contenttype/forms"/>
  </ds:schemaRefs>
</ds:datastoreItem>
</file>

<file path=customXml/itemProps3.xml><?xml version="1.0" encoding="utf-8"?>
<ds:datastoreItem xmlns:ds="http://schemas.openxmlformats.org/officeDocument/2006/customXml" ds:itemID="{E921E2E2-4850-4676-977F-9C5EEE372238}"/>
</file>

<file path=docProps/app.xml><?xml version="1.0" encoding="utf-8"?>
<Properties xmlns="http://schemas.openxmlformats.org/officeDocument/2006/extended-properties" xmlns:vt="http://schemas.openxmlformats.org/officeDocument/2006/docPropsVTypes">
  <TotalTime>13</TotalTime>
  <Words>5461</Words>
  <Application>Microsoft Office PowerPoint</Application>
  <PresentationFormat>Widescreen</PresentationFormat>
  <Paragraphs>392</Paragraphs>
  <Slides>35</Slides>
  <Notes>35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微软雅黑</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2_LIGHT GRAY TEMPLATE</vt:lpstr>
      <vt:lpstr>White Template</vt:lpstr>
      <vt:lpstr>扩展 Office</vt:lpstr>
      <vt:lpstr>Office 加载项</vt:lpstr>
      <vt:lpstr>Office 加载项平台概述</vt:lpstr>
      <vt:lpstr>Office 加载项平台概述</vt:lpstr>
      <vt:lpstr>Office 加载项平台概述</vt:lpstr>
      <vt:lpstr>任务窗格和内容 Office 加载项</vt:lpstr>
      <vt:lpstr>Office 加载项中的对话框</vt:lpstr>
      <vt:lpstr>自定义函数</vt:lpstr>
      <vt:lpstr>加载项命令</vt:lpstr>
      <vt:lpstr>演示</vt:lpstr>
      <vt:lpstr>Office JavaScript API</vt:lpstr>
      <vt:lpstr>Office 加载项编程模型</vt:lpstr>
      <vt:lpstr>Office 加载项开发人员工具  </vt:lpstr>
      <vt:lpstr>Excel JavaScript API</vt:lpstr>
      <vt:lpstr>Outlook JavaScript API</vt:lpstr>
      <vt:lpstr>Word JavaScript API</vt:lpstr>
      <vt:lpstr>PowerPoint JavaScript API</vt:lpstr>
      <vt:lpstr>自定义函数</vt:lpstr>
      <vt:lpstr>演示</vt:lpstr>
      <vt:lpstr>加载项自定义</vt:lpstr>
      <vt:lpstr>自定义 Office 加载项概述</vt:lpstr>
      <vt:lpstr>保留加载项状态和设置</vt:lpstr>
      <vt:lpstr>Office 加载项中的 Office UI Fabric</vt:lpstr>
      <vt:lpstr>Office 加载项中的 Microsoft Graph</vt:lpstr>
      <vt:lpstr>演示</vt:lpstr>
      <vt:lpstr>Office 加载项的测试、调试和部署选项</vt:lpstr>
      <vt:lpstr>Office 加载项的部署选项</vt:lpstr>
      <vt:lpstr>Office 加载项的部署选项</vt:lpstr>
      <vt:lpstr>Office 加载项的测试和调试</vt:lpstr>
      <vt:lpstr>Office 加载项的测试和调试</vt:lpstr>
      <vt:lpstr>可操作邮件</vt:lpstr>
      <vt:lpstr>可操作邮件概述</vt:lpstr>
      <vt:lpstr>带有自适应卡的可操作邮件</vt:lpstr>
      <vt:lpstr>演示</vt:lpstr>
      <vt:lpstr>感谢你的加入！ 适用于 Microsoft 365 开发人员的资源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Office</dc:title>
  <dc:creator>Julie Descamp (CLEARWATER GROUP LLC)</dc:creator>
  <cp:lastModifiedBy>Zhao, Joanna</cp:lastModifiedBy>
  <cp:revision>11</cp:revision>
  <dcterms:created xsi:type="dcterms:W3CDTF">2020-07-22T18:21:03Z</dcterms:created>
  <dcterms:modified xsi:type="dcterms:W3CDTF">2020-08-12T02:38:01Z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